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58" r:id="rId4"/>
    <p:sldId id="263" r:id="rId5"/>
    <p:sldId id="273" r:id="rId6"/>
    <p:sldId id="260" r:id="rId7"/>
    <p:sldId id="272" r:id="rId8"/>
    <p:sldId id="261" r:id="rId9"/>
    <p:sldId id="259" r:id="rId10"/>
    <p:sldId id="264" r:id="rId11"/>
    <p:sldId id="275" r:id="rId12"/>
    <p:sldId id="265" r:id="rId13"/>
    <p:sldId id="266" r:id="rId14"/>
    <p:sldId id="268" r:id="rId15"/>
    <p:sldId id="269" r:id="rId16"/>
    <p:sldId id="270" r:id="rId17"/>
    <p:sldId id="274" r:id="rId18"/>
    <p:sldId id="267"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9933"/>
    <a:srgbClr val="006600"/>
    <a:srgbClr val="990000"/>
    <a:srgbClr val="CFBEB1"/>
    <a:srgbClr val="C0AA9A"/>
    <a:srgbClr val="AD907B"/>
    <a:srgbClr val="FF9966"/>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49" autoAdjust="0"/>
  </p:normalViewPr>
  <p:slideViewPr>
    <p:cSldViewPr snapToGrid="0">
      <p:cViewPr varScale="1">
        <p:scale>
          <a:sx n="83" d="100"/>
          <a:sy n="83" d="100"/>
        </p:scale>
        <p:origin x="1426" y="43"/>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3EB1DC-7ABA-40F5-8B11-53ED7FBA8A33}"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00574C08-8232-4725-A4DD-9D84172CDCA7}">
      <dgm:prSet phldrT="[Text]"/>
      <dgm:spPr/>
      <dgm:t>
        <a:bodyPr/>
        <a:lstStyle/>
        <a:p>
          <a:r>
            <a:rPr lang="en-US" dirty="0" smtClean="0"/>
            <a:t>Hypermedia: Interlinked Documents</a:t>
          </a:r>
          <a:endParaRPr lang="en-US" dirty="0"/>
        </a:p>
      </dgm:t>
    </dgm:pt>
    <dgm:pt modelId="{8EAB1962-4F0D-4B55-ABA5-1A8A2C1A412F}" type="parTrans" cxnId="{A67B1E74-D087-419D-8AE1-ACF41C8F4B41}">
      <dgm:prSet/>
      <dgm:spPr/>
      <dgm:t>
        <a:bodyPr/>
        <a:lstStyle/>
        <a:p>
          <a:endParaRPr lang="en-US"/>
        </a:p>
      </dgm:t>
    </dgm:pt>
    <dgm:pt modelId="{7555359F-1DF9-43BA-8743-3FEB9DAB7B31}" type="sibTrans" cxnId="{A67B1E74-D087-419D-8AE1-ACF41C8F4B41}">
      <dgm:prSet/>
      <dgm:spPr/>
      <dgm:t>
        <a:bodyPr/>
        <a:lstStyle/>
        <a:p>
          <a:endParaRPr lang="en-US"/>
        </a:p>
      </dgm:t>
    </dgm:pt>
    <dgm:pt modelId="{A09B6A46-BE3C-4887-9A42-1ABF11134DD7}">
      <dgm:prSet/>
      <dgm:spPr/>
      <dgm:t>
        <a:bodyPr/>
        <a:lstStyle/>
        <a:p>
          <a:r>
            <a:rPr lang="en-US" dirty="0" smtClean="0"/>
            <a:t>Cyber-Physical Media: Interlinked Systems</a:t>
          </a:r>
          <a:endParaRPr lang="en-US" dirty="0"/>
        </a:p>
      </dgm:t>
    </dgm:pt>
    <dgm:pt modelId="{33EE6F25-ED83-47CD-87C2-AB266674AB2D}" type="parTrans" cxnId="{2475007E-EC74-41A7-A9DF-A1AA1FD81467}">
      <dgm:prSet/>
      <dgm:spPr/>
      <dgm:t>
        <a:bodyPr/>
        <a:lstStyle/>
        <a:p>
          <a:endParaRPr lang="en-US"/>
        </a:p>
      </dgm:t>
    </dgm:pt>
    <dgm:pt modelId="{A6C65448-933C-4CBC-9DAD-669406589AE4}" type="sibTrans" cxnId="{2475007E-EC74-41A7-A9DF-A1AA1FD81467}">
      <dgm:prSet/>
      <dgm:spPr/>
      <dgm:t>
        <a:bodyPr/>
        <a:lstStyle/>
        <a:p>
          <a:endParaRPr lang="en-US"/>
        </a:p>
      </dgm:t>
    </dgm:pt>
    <dgm:pt modelId="{1DB3C709-304B-470C-85C5-C75F292B2E6A}">
      <dgm:prSet/>
      <dgm:spPr/>
      <dgm:t>
        <a:bodyPr/>
        <a:lstStyle/>
        <a:p>
          <a:r>
            <a:rPr lang="en-US" dirty="0" smtClean="0"/>
            <a:t>Multimedia: Interlinked Media</a:t>
          </a:r>
          <a:endParaRPr lang="en-US" dirty="0"/>
        </a:p>
      </dgm:t>
    </dgm:pt>
    <dgm:pt modelId="{D6E1E9DB-B5A1-4E95-82C6-8646C5E2912C}" type="parTrans" cxnId="{535E550A-CF35-4089-BA5E-9CCD10ABD90B}">
      <dgm:prSet/>
      <dgm:spPr/>
      <dgm:t>
        <a:bodyPr/>
        <a:lstStyle/>
        <a:p>
          <a:endParaRPr lang="en-US"/>
        </a:p>
      </dgm:t>
    </dgm:pt>
    <dgm:pt modelId="{937B0688-91B7-4889-A639-982A566AC1F4}" type="sibTrans" cxnId="{535E550A-CF35-4089-BA5E-9CCD10ABD90B}">
      <dgm:prSet/>
      <dgm:spPr/>
      <dgm:t>
        <a:bodyPr/>
        <a:lstStyle/>
        <a:p>
          <a:endParaRPr lang="en-US"/>
        </a:p>
      </dgm:t>
    </dgm:pt>
    <dgm:pt modelId="{E38C8C2A-1555-4D5F-BD2C-D1C748469AB5}">
      <dgm:prSet/>
      <dgm:spPr/>
      <dgm:t>
        <a:bodyPr/>
        <a:lstStyle/>
        <a:p>
          <a:r>
            <a:rPr lang="en-US" dirty="0" smtClean="0"/>
            <a:t>Social media (1): Interlinked People</a:t>
          </a:r>
          <a:endParaRPr lang="en-US" dirty="0"/>
        </a:p>
      </dgm:t>
    </dgm:pt>
    <dgm:pt modelId="{45586EB5-0E09-4014-9B27-D0F076B9CA04}" type="parTrans" cxnId="{215B76B8-C666-4F95-AE7A-F481B8CF1637}">
      <dgm:prSet/>
      <dgm:spPr/>
      <dgm:t>
        <a:bodyPr/>
        <a:lstStyle/>
        <a:p>
          <a:endParaRPr lang="en-US"/>
        </a:p>
      </dgm:t>
    </dgm:pt>
    <dgm:pt modelId="{E67DB7B4-F6A8-40A5-87C7-840FDF078004}" type="sibTrans" cxnId="{215B76B8-C666-4F95-AE7A-F481B8CF1637}">
      <dgm:prSet/>
      <dgm:spPr/>
      <dgm:t>
        <a:bodyPr/>
        <a:lstStyle/>
        <a:p>
          <a:endParaRPr lang="en-US"/>
        </a:p>
      </dgm:t>
    </dgm:pt>
    <dgm:pt modelId="{33902CDD-FBA8-4FEE-B5B2-819E7C38130E}">
      <dgm:prSet/>
      <dgm:spPr/>
      <dgm:t>
        <a:bodyPr/>
        <a:lstStyle/>
        <a:p>
          <a:r>
            <a:rPr lang="en-US" dirty="0" smtClean="0"/>
            <a:t>Social media (2): Interlinked Enterprises</a:t>
          </a:r>
          <a:endParaRPr lang="en-US" dirty="0"/>
        </a:p>
      </dgm:t>
    </dgm:pt>
    <dgm:pt modelId="{C88827A7-AECB-4DA9-A42E-B916FDCF7AAF}" type="parTrans" cxnId="{C088595C-34CE-4E22-91FB-04AAB4BA4F5E}">
      <dgm:prSet/>
      <dgm:spPr/>
      <dgm:t>
        <a:bodyPr/>
        <a:lstStyle/>
        <a:p>
          <a:endParaRPr lang="en-US"/>
        </a:p>
      </dgm:t>
    </dgm:pt>
    <dgm:pt modelId="{A5742F5E-5D6D-47DD-AC02-FEC8E862AAC2}" type="sibTrans" cxnId="{C088595C-34CE-4E22-91FB-04AAB4BA4F5E}">
      <dgm:prSet/>
      <dgm:spPr/>
      <dgm:t>
        <a:bodyPr/>
        <a:lstStyle/>
        <a:p>
          <a:endParaRPr lang="en-US"/>
        </a:p>
      </dgm:t>
    </dgm:pt>
    <dgm:pt modelId="{1C866D9D-0C21-4858-81AD-0DB8DC654310}" type="pres">
      <dgm:prSet presAssocID="{333EB1DC-7ABA-40F5-8B11-53ED7FBA8A33}" presName="Name0" presStyleCnt="0">
        <dgm:presLayoutVars>
          <dgm:chMax val="7"/>
          <dgm:chPref val="7"/>
          <dgm:dir/>
        </dgm:presLayoutVars>
      </dgm:prSet>
      <dgm:spPr/>
      <dgm:t>
        <a:bodyPr/>
        <a:lstStyle/>
        <a:p>
          <a:endParaRPr lang="en-US"/>
        </a:p>
      </dgm:t>
    </dgm:pt>
    <dgm:pt modelId="{EE585E58-B06C-445B-9A7B-726F2ED7F3A1}" type="pres">
      <dgm:prSet presAssocID="{333EB1DC-7ABA-40F5-8B11-53ED7FBA8A33}" presName="Name1" presStyleCnt="0"/>
      <dgm:spPr/>
    </dgm:pt>
    <dgm:pt modelId="{591F4ED6-F184-498D-B7B3-B27110C5CA68}" type="pres">
      <dgm:prSet presAssocID="{333EB1DC-7ABA-40F5-8B11-53ED7FBA8A33}" presName="cycle" presStyleCnt="0"/>
      <dgm:spPr/>
    </dgm:pt>
    <dgm:pt modelId="{6E176D1F-28CA-4402-BB72-45E688AA0228}" type="pres">
      <dgm:prSet presAssocID="{333EB1DC-7ABA-40F5-8B11-53ED7FBA8A33}" presName="srcNode" presStyleLbl="node1" presStyleIdx="0" presStyleCnt="5"/>
      <dgm:spPr/>
    </dgm:pt>
    <dgm:pt modelId="{6D3B608A-A0C6-4DBA-8101-7B1749D49469}" type="pres">
      <dgm:prSet presAssocID="{333EB1DC-7ABA-40F5-8B11-53ED7FBA8A33}" presName="conn" presStyleLbl="parChTrans1D2" presStyleIdx="0" presStyleCnt="1"/>
      <dgm:spPr/>
      <dgm:t>
        <a:bodyPr/>
        <a:lstStyle/>
        <a:p>
          <a:endParaRPr lang="en-US"/>
        </a:p>
      </dgm:t>
    </dgm:pt>
    <dgm:pt modelId="{F3CA4C7A-635D-48FD-9901-636956CA88B1}" type="pres">
      <dgm:prSet presAssocID="{333EB1DC-7ABA-40F5-8B11-53ED7FBA8A33}" presName="extraNode" presStyleLbl="node1" presStyleIdx="0" presStyleCnt="5"/>
      <dgm:spPr/>
    </dgm:pt>
    <dgm:pt modelId="{D329AB3B-6202-4D79-B8AB-16B8996EC62E}" type="pres">
      <dgm:prSet presAssocID="{333EB1DC-7ABA-40F5-8B11-53ED7FBA8A33}" presName="dstNode" presStyleLbl="node1" presStyleIdx="0" presStyleCnt="5"/>
      <dgm:spPr/>
    </dgm:pt>
    <dgm:pt modelId="{6F3A73FC-3CCB-454A-B12A-18EC61979C98}" type="pres">
      <dgm:prSet presAssocID="{00574C08-8232-4725-A4DD-9D84172CDCA7}" presName="text_1" presStyleLbl="node1" presStyleIdx="0" presStyleCnt="5">
        <dgm:presLayoutVars>
          <dgm:bulletEnabled val="1"/>
        </dgm:presLayoutVars>
      </dgm:prSet>
      <dgm:spPr/>
      <dgm:t>
        <a:bodyPr/>
        <a:lstStyle/>
        <a:p>
          <a:endParaRPr lang="en-US"/>
        </a:p>
      </dgm:t>
    </dgm:pt>
    <dgm:pt modelId="{22CC377C-C4B8-40B1-AAC3-230990F6DE54}" type="pres">
      <dgm:prSet presAssocID="{00574C08-8232-4725-A4DD-9D84172CDCA7}" presName="accent_1" presStyleCnt="0"/>
      <dgm:spPr/>
    </dgm:pt>
    <dgm:pt modelId="{953CF6DF-E39B-4615-883E-CD2FC4FD3656}" type="pres">
      <dgm:prSet presAssocID="{00574C08-8232-4725-A4DD-9D84172CDCA7}" presName="accentRepeatNode" presStyleLbl="solidFgAcc1" presStyleIdx="0" presStyleCnt="5"/>
      <dgm:spPr/>
    </dgm:pt>
    <dgm:pt modelId="{B86A639C-318B-4545-A41E-C14D9383A3FB}" type="pres">
      <dgm:prSet presAssocID="{1DB3C709-304B-470C-85C5-C75F292B2E6A}" presName="text_2" presStyleLbl="node1" presStyleIdx="1" presStyleCnt="5">
        <dgm:presLayoutVars>
          <dgm:bulletEnabled val="1"/>
        </dgm:presLayoutVars>
      </dgm:prSet>
      <dgm:spPr/>
      <dgm:t>
        <a:bodyPr/>
        <a:lstStyle/>
        <a:p>
          <a:endParaRPr lang="en-US"/>
        </a:p>
      </dgm:t>
    </dgm:pt>
    <dgm:pt modelId="{2745B136-ABA3-4E14-8D0F-FEA0A6EF089F}" type="pres">
      <dgm:prSet presAssocID="{1DB3C709-304B-470C-85C5-C75F292B2E6A}" presName="accent_2" presStyleCnt="0"/>
      <dgm:spPr/>
    </dgm:pt>
    <dgm:pt modelId="{44B2E63D-C662-4CDA-8A32-CE6200829E90}" type="pres">
      <dgm:prSet presAssocID="{1DB3C709-304B-470C-85C5-C75F292B2E6A}" presName="accentRepeatNode" presStyleLbl="solidFgAcc1" presStyleIdx="1" presStyleCnt="5"/>
      <dgm:spPr/>
    </dgm:pt>
    <dgm:pt modelId="{096AC523-00C6-4FAD-82A6-6C5B312D71B2}" type="pres">
      <dgm:prSet presAssocID="{E38C8C2A-1555-4D5F-BD2C-D1C748469AB5}" presName="text_3" presStyleLbl="node1" presStyleIdx="2" presStyleCnt="5">
        <dgm:presLayoutVars>
          <dgm:bulletEnabled val="1"/>
        </dgm:presLayoutVars>
      </dgm:prSet>
      <dgm:spPr/>
      <dgm:t>
        <a:bodyPr/>
        <a:lstStyle/>
        <a:p>
          <a:endParaRPr lang="en-US"/>
        </a:p>
      </dgm:t>
    </dgm:pt>
    <dgm:pt modelId="{039BB6A4-A8FF-4991-AE8F-D0C64917D45D}" type="pres">
      <dgm:prSet presAssocID="{E38C8C2A-1555-4D5F-BD2C-D1C748469AB5}" presName="accent_3" presStyleCnt="0"/>
      <dgm:spPr/>
    </dgm:pt>
    <dgm:pt modelId="{F64DA45B-7F87-4F6E-821C-F442F4FC5D4F}" type="pres">
      <dgm:prSet presAssocID="{E38C8C2A-1555-4D5F-BD2C-D1C748469AB5}" presName="accentRepeatNode" presStyleLbl="solidFgAcc1" presStyleIdx="2" presStyleCnt="5"/>
      <dgm:spPr/>
    </dgm:pt>
    <dgm:pt modelId="{ABB53AB8-5A1F-4B12-B70B-BA3764A97B11}" type="pres">
      <dgm:prSet presAssocID="{33902CDD-FBA8-4FEE-B5B2-819E7C38130E}" presName="text_4" presStyleLbl="node1" presStyleIdx="3" presStyleCnt="5">
        <dgm:presLayoutVars>
          <dgm:bulletEnabled val="1"/>
        </dgm:presLayoutVars>
      </dgm:prSet>
      <dgm:spPr/>
      <dgm:t>
        <a:bodyPr/>
        <a:lstStyle/>
        <a:p>
          <a:endParaRPr lang="en-US"/>
        </a:p>
      </dgm:t>
    </dgm:pt>
    <dgm:pt modelId="{72F61F7E-4514-4FDF-85FE-BA8688C66BC2}" type="pres">
      <dgm:prSet presAssocID="{33902CDD-FBA8-4FEE-B5B2-819E7C38130E}" presName="accent_4" presStyleCnt="0"/>
      <dgm:spPr/>
    </dgm:pt>
    <dgm:pt modelId="{F5C9CADA-61BD-41AF-A93F-29D555BEEAFD}" type="pres">
      <dgm:prSet presAssocID="{33902CDD-FBA8-4FEE-B5B2-819E7C38130E}" presName="accentRepeatNode" presStyleLbl="solidFgAcc1" presStyleIdx="3" presStyleCnt="5"/>
      <dgm:spPr/>
    </dgm:pt>
    <dgm:pt modelId="{C73A2621-23E3-4FB0-B7BD-D02EAE2A8A8D}" type="pres">
      <dgm:prSet presAssocID="{A09B6A46-BE3C-4887-9A42-1ABF11134DD7}" presName="text_5" presStyleLbl="node1" presStyleIdx="4" presStyleCnt="5">
        <dgm:presLayoutVars>
          <dgm:bulletEnabled val="1"/>
        </dgm:presLayoutVars>
      </dgm:prSet>
      <dgm:spPr/>
      <dgm:t>
        <a:bodyPr/>
        <a:lstStyle/>
        <a:p>
          <a:endParaRPr lang="en-US"/>
        </a:p>
      </dgm:t>
    </dgm:pt>
    <dgm:pt modelId="{D294B27E-430C-43A9-B791-8E2C46BC07FD}" type="pres">
      <dgm:prSet presAssocID="{A09B6A46-BE3C-4887-9A42-1ABF11134DD7}" presName="accent_5" presStyleCnt="0"/>
      <dgm:spPr/>
    </dgm:pt>
    <dgm:pt modelId="{9955DC0A-A0DD-42AA-85F8-3E5EF1DC50B4}" type="pres">
      <dgm:prSet presAssocID="{A09B6A46-BE3C-4887-9A42-1ABF11134DD7}" presName="accentRepeatNode" presStyleLbl="solidFgAcc1" presStyleIdx="4" presStyleCnt="5"/>
      <dgm:spPr/>
    </dgm:pt>
  </dgm:ptLst>
  <dgm:cxnLst>
    <dgm:cxn modelId="{2FB7256D-FFE3-42EE-8372-F5C27F5A98D1}" type="presOf" srcId="{E38C8C2A-1555-4D5F-BD2C-D1C748469AB5}" destId="{096AC523-00C6-4FAD-82A6-6C5B312D71B2}" srcOrd="0" destOrd="0" presId="urn:microsoft.com/office/officeart/2008/layout/VerticalCurvedList"/>
    <dgm:cxn modelId="{2475007E-EC74-41A7-A9DF-A1AA1FD81467}" srcId="{333EB1DC-7ABA-40F5-8B11-53ED7FBA8A33}" destId="{A09B6A46-BE3C-4887-9A42-1ABF11134DD7}" srcOrd="4" destOrd="0" parTransId="{33EE6F25-ED83-47CD-87C2-AB266674AB2D}" sibTransId="{A6C65448-933C-4CBC-9DAD-669406589AE4}"/>
    <dgm:cxn modelId="{215B76B8-C666-4F95-AE7A-F481B8CF1637}" srcId="{333EB1DC-7ABA-40F5-8B11-53ED7FBA8A33}" destId="{E38C8C2A-1555-4D5F-BD2C-D1C748469AB5}" srcOrd="2" destOrd="0" parTransId="{45586EB5-0E09-4014-9B27-D0F076B9CA04}" sibTransId="{E67DB7B4-F6A8-40A5-87C7-840FDF078004}"/>
    <dgm:cxn modelId="{9242AF63-0A65-40CA-A85C-6D21CD81C773}" type="presOf" srcId="{A09B6A46-BE3C-4887-9A42-1ABF11134DD7}" destId="{C73A2621-23E3-4FB0-B7BD-D02EAE2A8A8D}" srcOrd="0" destOrd="0" presId="urn:microsoft.com/office/officeart/2008/layout/VerticalCurvedList"/>
    <dgm:cxn modelId="{78254DF4-CB3D-4F2C-9C98-AE6FF12D16FA}" type="presOf" srcId="{1DB3C709-304B-470C-85C5-C75F292B2E6A}" destId="{B86A639C-318B-4545-A41E-C14D9383A3FB}" srcOrd="0" destOrd="0" presId="urn:microsoft.com/office/officeart/2008/layout/VerticalCurvedList"/>
    <dgm:cxn modelId="{93436A3C-F3D6-487E-9938-D2FE1E7BBEB8}" type="presOf" srcId="{00574C08-8232-4725-A4DD-9D84172CDCA7}" destId="{6F3A73FC-3CCB-454A-B12A-18EC61979C98}" srcOrd="0" destOrd="0" presId="urn:microsoft.com/office/officeart/2008/layout/VerticalCurvedList"/>
    <dgm:cxn modelId="{AE1ABBD9-3AB7-443B-B541-E974B4842EED}" type="presOf" srcId="{333EB1DC-7ABA-40F5-8B11-53ED7FBA8A33}" destId="{1C866D9D-0C21-4858-81AD-0DB8DC654310}" srcOrd="0" destOrd="0" presId="urn:microsoft.com/office/officeart/2008/layout/VerticalCurvedList"/>
    <dgm:cxn modelId="{535E550A-CF35-4089-BA5E-9CCD10ABD90B}" srcId="{333EB1DC-7ABA-40F5-8B11-53ED7FBA8A33}" destId="{1DB3C709-304B-470C-85C5-C75F292B2E6A}" srcOrd="1" destOrd="0" parTransId="{D6E1E9DB-B5A1-4E95-82C6-8646C5E2912C}" sibTransId="{937B0688-91B7-4889-A639-982A566AC1F4}"/>
    <dgm:cxn modelId="{14A9A7BF-24BF-48C1-8186-6154FAF1CA67}" type="presOf" srcId="{33902CDD-FBA8-4FEE-B5B2-819E7C38130E}" destId="{ABB53AB8-5A1F-4B12-B70B-BA3764A97B11}" srcOrd="0" destOrd="0" presId="urn:microsoft.com/office/officeart/2008/layout/VerticalCurvedList"/>
    <dgm:cxn modelId="{A67B1E74-D087-419D-8AE1-ACF41C8F4B41}" srcId="{333EB1DC-7ABA-40F5-8B11-53ED7FBA8A33}" destId="{00574C08-8232-4725-A4DD-9D84172CDCA7}" srcOrd="0" destOrd="0" parTransId="{8EAB1962-4F0D-4B55-ABA5-1A8A2C1A412F}" sibTransId="{7555359F-1DF9-43BA-8743-3FEB9DAB7B31}"/>
    <dgm:cxn modelId="{C088595C-34CE-4E22-91FB-04AAB4BA4F5E}" srcId="{333EB1DC-7ABA-40F5-8B11-53ED7FBA8A33}" destId="{33902CDD-FBA8-4FEE-B5B2-819E7C38130E}" srcOrd="3" destOrd="0" parTransId="{C88827A7-AECB-4DA9-A42E-B916FDCF7AAF}" sibTransId="{A5742F5E-5D6D-47DD-AC02-FEC8E862AAC2}"/>
    <dgm:cxn modelId="{7E5BF794-860F-4BB7-87DC-703A6450D2FF}" type="presOf" srcId="{7555359F-1DF9-43BA-8743-3FEB9DAB7B31}" destId="{6D3B608A-A0C6-4DBA-8101-7B1749D49469}" srcOrd="0" destOrd="0" presId="urn:microsoft.com/office/officeart/2008/layout/VerticalCurvedList"/>
    <dgm:cxn modelId="{C436D833-6928-4D1E-B0E2-EE055A3ACCC9}" type="presParOf" srcId="{1C866D9D-0C21-4858-81AD-0DB8DC654310}" destId="{EE585E58-B06C-445B-9A7B-726F2ED7F3A1}" srcOrd="0" destOrd="0" presId="urn:microsoft.com/office/officeart/2008/layout/VerticalCurvedList"/>
    <dgm:cxn modelId="{CD793794-94F3-4B8D-B218-C1D0C6FEC0CC}" type="presParOf" srcId="{EE585E58-B06C-445B-9A7B-726F2ED7F3A1}" destId="{591F4ED6-F184-498D-B7B3-B27110C5CA68}" srcOrd="0" destOrd="0" presId="urn:microsoft.com/office/officeart/2008/layout/VerticalCurvedList"/>
    <dgm:cxn modelId="{7672DC5B-8B9D-437A-BD22-C9265F00D40C}" type="presParOf" srcId="{591F4ED6-F184-498D-B7B3-B27110C5CA68}" destId="{6E176D1F-28CA-4402-BB72-45E688AA0228}" srcOrd="0" destOrd="0" presId="urn:microsoft.com/office/officeart/2008/layout/VerticalCurvedList"/>
    <dgm:cxn modelId="{D2056E71-44DC-428B-B546-F424219BDC22}" type="presParOf" srcId="{591F4ED6-F184-498D-B7B3-B27110C5CA68}" destId="{6D3B608A-A0C6-4DBA-8101-7B1749D49469}" srcOrd="1" destOrd="0" presId="urn:microsoft.com/office/officeart/2008/layout/VerticalCurvedList"/>
    <dgm:cxn modelId="{DF277716-DE59-4A49-90D1-707FC57FDFE0}" type="presParOf" srcId="{591F4ED6-F184-498D-B7B3-B27110C5CA68}" destId="{F3CA4C7A-635D-48FD-9901-636956CA88B1}" srcOrd="2" destOrd="0" presId="urn:microsoft.com/office/officeart/2008/layout/VerticalCurvedList"/>
    <dgm:cxn modelId="{F3EBAD75-39A9-4236-B2C6-4E4CB8980A38}" type="presParOf" srcId="{591F4ED6-F184-498D-B7B3-B27110C5CA68}" destId="{D329AB3B-6202-4D79-B8AB-16B8996EC62E}" srcOrd="3" destOrd="0" presId="urn:microsoft.com/office/officeart/2008/layout/VerticalCurvedList"/>
    <dgm:cxn modelId="{A576683C-85A9-4706-BB24-85CC35BDC864}" type="presParOf" srcId="{EE585E58-B06C-445B-9A7B-726F2ED7F3A1}" destId="{6F3A73FC-3CCB-454A-B12A-18EC61979C98}" srcOrd="1" destOrd="0" presId="urn:microsoft.com/office/officeart/2008/layout/VerticalCurvedList"/>
    <dgm:cxn modelId="{3216D338-69F8-468F-B904-2A718F259B9E}" type="presParOf" srcId="{EE585E58-B06C-445B-9A7B-726F2ED7F3A1}" destId="{22CC377C-C4B8-40B1-AAC3-230990F6DE54}" srcOrd="2" destOrd="0" presId="urn:microsoft.com/office/officeart/2008/layout/VerticalCurvedList"/>
    <dgm:cxn modelId="{019BCCAC-17CA-4E08-8E6B-9D8816A3DF68}" type="presParOf" srcId="{22CC377C-C4B8-40B1-AAC3-230990F6DE54}" destId="{953CF6DF-E39B-4615-883E-CD2FC4FD3656}" srcOrd="0" destOrd="0" presId="urn:microsoft.com/office/officeart/2008/layout/VerticalCurvedList"/>
    <dgm:cxn modelId="{D1499470-443B-4C4F-874E-410663C7709E}" type="presParOf" srcId="{EE585E58-B06C-445B-9A7B-726F2ED7F3A1}" destId="{B86A639C-318B-4545-A41E-C14D9383A3FB}" srcOrd="3" destOrd="0" presId="urn:microsoft.com/office/officeart/2008/layout/VerticalCurvedList"/>
    <dgm:cxn modelId="{39E5DEE3-2BDE-49B8-A405-17E668503355}" type="presParOf" srcId="{EE585E58-B06C-445B-9A7B-726F2ED7F3A1}" destId="{2745B136-ABA3-4E14-8D0F-FEA0A6EF089F}" srcOrd="4" destOrd="0" presId="urn:microsoft.com/office/officeart/2008/layout/VerticalCurvedList"/>
    <dgm:cxn modelId="{75E8876C-E15C-4551-BB3F-144D58300B8D}" type="presParOf" srcId="{2745B136-ABA3-4E14-8D0F-FEA0A6EF089F}" destId="{44B2E63D-C662-4CDA-8A32-CE6200829E90}" srcOrd="0" destOrd="0" presId="urn:microsoft.com/office/officeart/2008/layout/VerticalCurvedList"/>
    <dgm:cxn modelId="{63723279-16F9-45FE-88BB-AAB38D0288B9}" type="presParOf" srcId="{EE585E58-B06C-445B-9A7B-726F2ED7F3A1}" destId="{096AC523-00C6-4FAD-82A6-6C5B312D71B2}" srcOrd="5" destOrd="0" presId="urn:microsoft.com/office/officeart/2008/layout/VerticalCurvedList"/>
    <dgm:cxn modelId="{7B8DA16D-3FEB-4BE4-973E-F22A1D6F10F6}" type="presParOf" srcId="{EE585E58-B06C-445B-9A7B-726F2ED7F3A1}" destId="{039BB6A4-A8FF-4991-AE8F-D0C64917D45D}" srcOrd="6" destOrd="0" presId="urn:microsoft.com/office/officeart/2008/layout/VerticalCurvedList"/>
    <dgm:cxn modelId="{343CDA29-8650-4488-86D9-89049FD93DC4}" type="presParOf" srcId="{039BB6A4-A8FF-4991-AE8F-D0C64917D45D}" destId="{F64DA45B-7F87-4F6E-821C-F442F4FC5D4F}" srcOrd="0" destOrd="0" presId="urn:microsoft.com/office/officeart/2008/layout/VerticalCurvedList"/>
    <dgm:cxn modelId="{5B8B2A0E-5880-41B1-8C2D-575A6DAF3441}" type="presParOf" srcId="{EE585E58-B06C-445B-9A7B-726F2ED7F3A1}" destId="{ABB53AB8-5A1F-4B12-B70B-BA3764A97B11}" srcOrd="7" destOrd="0" presId="urn:microsoft.com/office/officeart/2008/layout/VerticalCurvedList"/>
    <dgm:cxn modelId="{977D2E74-3E40-4815-B847-6DD08BEA9232}" type="presParOf" srcId="{EE585E58-B06C-445B-9A7B-726F2ED7F3A1}" destId="{72F61F7E-4514-4FDF-85FE-BA8688C66BC2}" srcOrd="8" destOrd="0" presId="urn:microsoft.com/office/officeart/2008/layout/VerticalCurvedList"/>
    <dgm:cxn modelId="{0B51B53F-F49B-4CEC-827C-6413FCBEEA8C}" type="presParOf" srcId="{72F61F7E-4514-4FDF-85FE-BA8688C66BC2}" destId="{F5C9CADA-61BD-41AF-A93F-29D555BEEAFD}" srcOrd="0" destOrd="0" presId="urn:microsoft.com/office/officeart/2008/layout/VerticalCurvedList"/>
    <dgm:cxn modelId="{6C805E57-0DB2-4B59-A791-A00A9381F066}" type="presParOf" srcId="{EE585E58-B06C-445B-9A7B-726F2ED7F3A1}" destId="{C73A2621-23E3-4FB0-B7BD-D02EAE2A8A8D}" srcOrd="9" destOrd="0" presId="urn:microsoft.com/office/officeart/2008/layout/VerticalCurvedList"/>
    <dgm:cxn modelId="{04DA33DD-A607-4651-B449-CC2C7BE2FB82}" type="presParOf" srcId="{EE585E58-B06C-445B-9A7B-726F2ED7F3A1}" destId="{D294B27E-430C-43A9-B791-8E2C46BC07FD}" srcOrd="10" destOrd="0" presId="urn:microsoft.com/office/officeart/2008/layout/VerticalCurvedList"/>
    <dgm:cxn modelId="{F614BF9C-F7A4-4457-9647-C53C79BBEA11}" type="presParOf" srcId="{D294B27E-430C-43A9-B791-8E2C46BC07FD}" destId="{9955DC0A-A0DD-42AA-85F8-3E5EF1DC50B4}"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B47310-068B-4E2A-84D2-D49E932C92F9}"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B1F7D998-68FA-4856-A11B-4DC6C7278471}">
      <dgm:prSet phldrT="[Text]" custT="1"/>
      <dgm:spPr/>
      <dgm:t>
        <a:bodyPr/>
        <a:lstStyle/>
        <a:p>
          <a:r>
            <a:rPr lang="en-US" sz="2400" b="1" dirty="0" smtClean="0">
              <a:effectLst/>
            </a:rPr>
            <a:t>Industry 4.0</a:t>
          </a:r>
          <a:endParaRPr lang="en-US" sz="2400" b="1" dirty="0">
            <a:effectLst/>
          </a:endParaRPr>
        </a:p>
      </dgm:t>
    </dgm:pt>
    <dgm:pt modelId="{F458C3A9-B0DC-41C3-BC25-03ADC810FF05}" type="parTrans" cxnId="{E1D92D38-BB54-40DF-B3D1-A37235824EE8}">
      <dgm:prSet/>
      <dgm:spPr/>
      <dgm:t>
        <a:bodyPr/>
        <a:lstStyle/>
        <a:p>
          <a:endParaRPr lang="en-US" sz="1400">
            <a:effectLst>
              <a:outerShdw blurRad="38100" dist="38100" dir="2700000" algn="tl">
                <a:srgbClr val="000000">
                  <a:alpha val="43137"/>
                </a:srgbClr>
              </a:outerShdw>
            </a:effectLst>
          </a:endParaRPr>
        </a:p>
      </dgm:t>
    </dgm:pt>
    <dgm:pt modelId="{C0E84287-4A75-4A9B-B115-EFFFCC8C144E}" type="sibTrans" cxnId="{E1D92D38-BB54-40DF-B3D1-A37235824EE8}">
      <dgm:prSet/>
      <dgm:spPr/>
      <dgm:t>
        <a:bodyPr/>
        <a:lstStyle/>
        <a:p>
          <a:endParaRPr lang="en-US" sz="1400">
            <a:effectLst>
              <a:outerShdw blurRad="38100" dist="38100" dir="2700000" algn="tl">
                <a:srgbClr val="000000">
                  <a:alpha val="43137"/>
                </a:srgbClr>
              </a:outerShdw>
            </a:effectLst>
          </a:endParaRPr>
        </a:p>
      </dgm:t>
    </dgm:pt>
    <dgm:pt modelId="{19AF4099-52AD-4420-81A4-B0FB8124A62D}">
      <dgm:prSet custT="1"/>
      <dgm:spPr/>
      <dgm:t>
        <a:bodyPr/>
        <a:lstStyle/>
        <a:p>
          <a:r>
            <a:rPr lang="en-US" sz="3200" dirty="0" smtClean="0">
              <a:effectLst>
                <a:outerShdw blurRad="38100" dist="38100" dir="2700000" algn="tl">
                  <a:srgbClr val="000000">
                    <a:alpha val="43137"/>
                  </a:srgbClr>
                </a:outerShdw>
              </a:effectLst>
            </a:rPr>
            <a:t>Interoperability</a:t>
          </a:r>
          <a:endParaRPr lang="en-US" sz="3200" dirty="0">
            <a:effectLst>
              <a:outerShdw blurRad="38100" dist="38100" dir="2700000" algn="tl">
                <a:srgbClr val="000000">
                  <a:alpha val="43137"/>
                </a:srgbClr>
              </a:outerShdw>
            </a:effectLst>
          </a:endParaRPr>
        </a:p>
      </dgm:t>
    </dgm:pt>
    <dgm:pt modelId="{C52E39E6-660C-466E-92ED-167511B145F8}" type="parTrans" cxnId="{DC0A7F6F-3331-4F32-B974-C57D737467DC}">
      <dgm:prSet/>
      <dgm:spPr/>
      <dgm:t>
        <a:bodyPr/>
        <a:lstStyle/>
        <a:p>
          <a:endParaRPr lang="en-US" sz="1400">
            <a:effectLst>
              <a:outerShdw blurRad="38100" dist="38100" dir="2700000" algn="tl">
                <a:srgbClr val="000000">
                  <a:alpha val="43137"/>
                </a:srgbClr>
              </a:outerShdw>
            </a:effectLst>
          </a:endParaRPr>
        </a:p>
      </dgm:t>
    </dgm:pt>
    <dgm:pt modelId="{3E2AB659-0AC8-49FB-AA20-069011D6A903}" type="sibTrans" cxnId="{DC0A7F6F-3331-4F32-B974-C57D737467DC}">
      <dgm:prSet/>
      <dgm:spPr/>
      <dgm:t>
        <a:bodyPr/>
        <a:lstStyle/>
        <a:p>
          <a:endParaRPr lang="en-US" sz="1400">
            <a:effectLst>
              <a:outerShdw blurRad="38100" dist="38100" dir="2700000" algn="tl">
                <a:srgbClr val="000000">
                  <a:alpha val="43137"/>
                </a:srgbClr>
              </a:outerShdw>
            </a:effectLst>
          </a:endParaRPr>
        </a:p>
      </dgm:t>
    </dgm:pt>
    <dgm:pt modelId="{56A5BBBD-974D-4AB7-9EDD-B5B27524B115}">
      <dgm:prSet phldrT="[Text]" custT="1"/>
      <dgm:spPr/>
      <dgm:t>
        <a:bodyPr/>
        <a:lstStyle/>
        <a:p>
          <a:r>
            <a:rPr lang="en-US" sz="3200" b="0" i="0" dirty="0" smtClean="0">
              <a:effectLst>
                <a:outerShdw blurRad="38100" dist="38100" dir="2700000" algn="tl">
                  <a:srgbClr val="000000">
                    <a:alpha val="43137"/>
                  </a:srgbClr>
                </a:outerShdw>
              </a:effectLst>
            </a:rPr>
            <a:t>Information transparency</a:t>
          </a:r>
          <a:endParaRPr lang="en-US" sz="3200" dirty="0">
            <a:effectLst>
              <a:outerShdw blurRad="38100" dist="38100" dir="2700000" algn="tl">
                <a:srgbClr val="000000">
                  <a:alpha val="43137"/>
                </a:srgbClr>
              </a:outerShdw>
            </a:effectLst>
          </a:endParaRPr>
        </a:p>
      </dgm:t>
    </dgm:pt>
    <dgm:pt modelId="{40C5D4CD-A1A9-490E-A441-F39826B69B94}" type="parTrans" cxnId="{A712289D-6AE6-4090-B596-2BDF00DA2167}">
      <dgm:prSet/>
      <dgm:spPr/>
      <dgm:t>
        <a:bodyPr/>
        <a:lstStyle/>
        <a:p>
          <a:endParaRPr lang="en-US" sz="1400">
            <a:effectLst>
              <a:outerShdw blurRad="38100" dist="38100" dir="2700000" algn="tl">
                <a:srgbClr val="000000">
                  <a:alpha val="43137"/>
                </a:srgbClr>
              </a:outerShdw>
            </a:effectLst>
          </a:endParaRPr>
        </a:p>
      </dgm:t>
    </dgm:pt>
    <dgm:pt modelId="{6ABE9A0D-63F6-4DA7-BAB0-93D6C285E523}" type="sibTrans" cxnId="{A712289D-6AE6-4090-B596-2BDF00DA2167}">
      <dgm:prSet/>
      <dgm:spPr/>
      <dgm:t>
        <a:bodyPr/>
        <a:lstStyle/>
        <a:p>
          <a:endParaRPr lang="en-US" sz="1400">
            <a:effectLst>
              <a:outerShdw blurRad="38100" dist="38100" dir="2700000" algn="tl">
                <a:srgbClr val="000000">
                  <a:alpha val="43137"/>
                </a:srgbClr>
              </a:outerShdw>
            </a:effectLst>
          </a:endParaRPr>
        </a:p>
      </dgm:t>
    </dgm:pt>
    <dgm:pt modelId="{5D87664E-7A1B-4FE1-A8B0-CBF199A2A063}">
      <dgm:prSet phldrT="[Text]" custT="1"/>
      <dgm:spPr/>
      <dgm:t>
        <a:bodyPr/>
        <a:lstStyle/>
        <a:p>
          <a:r>
            <a:rPr lang="en-US" sz="3200" b="0" i="0" dirty="0" smtClean="0">
              <a:effectLst>
                <a:outerShdw blurRad="38100" dist="38100" dir="2700000" algn="tl">
                  <a:srgbClr val="000000">
                    <a:alpha val="43137"/>
                  </a:srgbClr>
                </a:outerShdw>
              </a:effectLst>
            </a:rPr>
            <a:t>Technical assistance</a:t>
          </a:r>
          <a:endParaRPr lang="en-US" sz="3200" dirty="0">
            <a:effectLst>
              <a:outerShdw blurRad="38100" dist="38100" dir="2700000" algn="tl">
                <a:srgbClr val="000000">
                  <a:alpha val="43137"/>
                </a:srgbClr>
              </a:outerShdw>
            </a:effectLst>
          </a:endParaRPr>
        </a:p>
      </dgm:t>
    </dgm:pt>
    <dgm:pt modelId="{31E7CB3E-7324-4ED7-BA97-48F699D0F154}" type="parTrans" cxnId="{F8C770D2-7D6A-404B-9A72-7937997206DC}">
      <dgm:prSet/>
      <dgm:spPr/>
      <dgm:t>
        <a:bodyPr/>
        <a:lstStyle/>
        <a:p>
          <a:endParaRPr lang="en-US" sz="1400">
            <a:effectLst>
              <a:outerShdw blurRad="38100" dist="38100" dir="2700000" algn="tl">
                <a:srgbClr val="000000">
                  <a:alpha val="43137"/>
                </a:srgbClr>
              </a:outerShdw>
            </a:effectLst>
          </a:endParaRPr>
        </a:p>
      </dgm:t>
    </dgm:pt>
    <dgm:pt modelId="{2B0CF07D-4ED1-4C49-8EEB-15C78F354C8F}" type="sibTrans" cxnId="{F8C770D2-7D6A-404B-9A72-7937997206DC}">
      <dgm:prSet/>
      <dgm:spPr/>
      <dgm:t>
        <a:bodyPr/>
        <a:lstStyle/>
        <a:p>
          <a:endParaRPr lang="en-US" sz="1400">
            <a:effectLst>
              <a:outerShdw blurRad="38100" dist="38100" dir="2700000" algn="tl">
                <a:srgbClr val="000000">
                  <a:alpha val="43137"/>
                </a:srgbClr>
              </a:outerShdw>
            </a:effectLst>
          </a:endParaRPr>
        </a:p>
      </dgm:t>
    </dgm:pt>
    <dgm:pt modelId="{3E30BA90-EA66-424C-8E8F-ABC363745F05}">
      <dgm:prSet phldrT="[Text]" custT="1"/>
      <dgm:spPr/>
      <dgm:t>
        <a:bodyPr/>
        <a:lstStyle/>
        <a:p>
          <a:r>
            <a:rPr lang="en-US" sz="3200" b="0" i="0" dirty="0" smtClean="0">
              <a:effectLst>
                <a:outerShdw blurRad="38100" dist="38100" dir="2700000" algn="tl">
                  <a:srgbClr val="000000">
                    <a:alpha val="43137"/>
                  </a:srgbClr>
                </a:outerShdw>
              </a:effectLst>
            </a:rPr>
            <a:t>Decentralized decisions</a:t>
          </a:r>
          <a:endParaRPr lang="en-US" sz="3200" dirty="0">
            <a:effectLst>
              <a:outerShdw blurRad="38100" dist="38100" dir="2700000" algn="tl">
                <a:srgbClr val="000000">
                  <a:alpha val="43137"/>
                </a:srgbClr>
              </a:outerShdw>
            </a:effectLst>
          </a:endParaRPr>
        </a:p>
      </dgm:t>
    </dgm:pt>
    <dgm:pt modelId="{D4D854AE-09DF-4514-B220-6F031B4E8778}" type="parTrans" cxnId="{8A91B55F-5E52-47BD-A94E-A2CF10409E6B}">
      <dgm:prSet/>
      <dgm:spPr/>
      <dgm:t>
        <a:bodyPr/>
        <a:lstStyle/>
        <a:p>
          <a:endParaRPr lang="en-US" sz="1400">
            <a:effectLst>
              <a:outerShdw blurRad="38100" dist="38100" dir="2700000" algn="tl">
                <a:srgbClr val="000000">
                  <a:alpha val="43137"/>
                </a:srgbClr>
              </a:outerShdw>
            </a:effectLst>
          </a:endParaRPr>
        </a:p>
      </dgm:t>
    </dgm:pt>
    <dgm:pt modelId="{D00E7D71-EDFE-4220-B4F9-BCDDCAE52A30}" type="sibTrans" cxnId="{8A91B55F-5E52-47BD-A94E-A2CF10409E6B}">
      <dgm:prSet/>
      <dgm:spPr/>
      <dgm:t>
        <a:bodyPr/>
        <a:lstStyle/>
        <a:p>
          <a:endParaRPr lang="en-US" sz="1400">
            <a:effectLst>
              <a:outerShdw blurRad="38100" dist="38100" dir="2700000" algn="tl">
                <a:srgbClr val="000000">
                  <a:alpha val="43137"/>
                </a:srgbClr>
              </a:outerShdw>
            </a:effectLst>
          </a:endParaRPr>
        </a:p>
      </dgm:t>
    </dgm:pt>
    <dgm:pt modelId="{C94C8EFB-BD34-4171-A8B4-258D135A9418}" type="pres">
      <dgm:prSet presAssocID="{0CB47310-068B-4E2A-84D2-D49E932C92F9}" presName="diagram" presStyleCnt="0">
        <dgm:presLayoutVars>
          <dgm:chMax val="1"/>
          <dgm:dir/>
          <dgm:animLvl val="ctr"/>
          <dgm:resizeHandles val="exact"/>
        </dgm:presLayoutVars>
      </dgm:prSet>
      <dgm:spPr/>
      <dgm:t>
        <a:bodyPr/>
        <a:lstStyle/>
        <a:p>
          <a:endParaRPr lang="en-US"/>
        </a:p>
      </dgm:t>
    </dgm:pt>
    <dgm:pt modelId="{67DC9AB3-5F55-4A0A-972A-1F6ABCC80158}" type="pres">
      <dgm:prSet presAssocID="{0CB47310-068B-4E2A-84D2-D49E932C92F9}" presName="matrix" presStyleCnt="0"/>
      <dgm:spPr/>
    </dgm:pt>
    <dgm:pt modelId="{5CBC03FB-DAE4-44DB-B957-F6B705F00A7A}" type="pres">
      <dgm:prSet presAssocID="{0CB47310-068B-4E2A-84D2-D49E932C92F9}" presName="tile1" presStyleLbl="node1" presStyleIdx="0" presStyleCnt="4"/>
      <dgm:spPr/>
      <dgm:t>
        <a:bodyPr/>
        <a:lstStyle/>
        <a:p>
          <a:endParaRPr lang="en-US"/>
        </a:p>
      </dgm:t>
    </dgm:pt>
    <dgm:pt modelId="{F248DAF0-DC78-4A14-90F6-EEAE5C07E272}" type="pres">
      <dgm:prSet presAssocID="{0CB47310-068B-4E2A-84D2-D49E932C92F9}" presName="tile1text" presStyleLbl="node1" presStyleIdx="0" presStyleCnt="4">
        <dgm:presLayoutVars>
          <dgm:chMax val="0"/>
          <dgm:chPref val="0"/>
          <dgm:bulletEnabled val="1"/>
        </dgm:presLayoutVars>
      </dgm:prSet>
      <dgm:spPr/>
      <dgm:t>
        <a:bodyPr/>
        <a:lstStyle/>
        <a:p>
          <a:endParaRPr lang="en-US"/>
        </a:p>
      </dgm:t>
    </dgm:pt>
    <dgm:pt modelId="{8027EBF6-EED0-4023-9C87-E8AA30CB8F4B}" type="pres">
      <dgm:prSet presAssocID="{0CB47310-068B-4E2A-84D2-D49E932C92F9}" presName="tile2" presStyleLbl="node1" presStyleIdx="1" presStyleCnt="4"/>
      <dgm:spPr/>
      <dgm:t>
        <a:bodyPr/>
        <a:lstStyle/>
        <a:p>
          <a:endParaRPr lang="en-US"/>
        </a:p>
      </dgm:t>
    </dgm:pt>
    <dgm:pt modelId="{E100D06E-912A-43FB-B3A1-3D9326F07CDF}" type="pres">
      <dgm:prSet presAssocID="{0CB47310-068B-4E2A-84D2-D49E932C92F9}" presName="tile2text" presStyleLbl="node1" presStyleIdx="1" presStyleCnt="4">
        <dgm:presLayoutVars>
          <dgm:chMax val="0"/>
          <dgm:chPref val="0"/>
          <dgm:bulletEnabled val="1"/>
        </dgm:presLayoutVars>
      </dgm:prSet>
      <dgm:spPr/>
      <dgm:t>
        <a:bodyPr/>
        <a:lstStyle/>
        <a:p>
          <a:endParaRPr lang="en-US"/>
        </a:p>
      </dgm:t>
    </dgm:pt>
    <dgm:pt modelId="{49FF67A8-0F5E-4BC7-9A90-60E786B1B68E}" type="pres">
      <dgm:prSet presAssocID="{0CB47310-068B-4E2A-84D2-D49E932C92F9}" presName="tile3" presStyleLbl="node1" presStyleIdx="2" presStyleCnt="4"/>
      <dgm:spPr/>
      <dgm:t>
        <a:bodyPr/>
        <a:lstStyle/>
        <a:p>
          <a:endParaRPr lang="en-US"/>
        </a:p>
      </dgm:t>
    </dgm:pt>
    <dgm:pt modelId="{A3F478EB-5A0D-4376-9C78-6BE64F5CE677}" type="pres">
      <dgm:prSet presAssocID="{0CB47310-068B-4E2A-84D2-D49E932C92F9}" presName="tile3text" presStyleLbl="node1" presStyleIdx="2" presStyleCnt="4">
        <dgm:presLayoutVars>
          <dgm:chMax val="0"/>
          <dgm:chPref val="0"/>
          <dgm:bulletEnabled val="1"/>
        </dgm:presLayoutVars>
      </dgm:prSet>
      <dgm:spPr/>
      <dgm:t>
        <a:bodyPr/>
        <a:lstStyle/>
        <a:p>
          <a:endParaRPr lang="en-US"/>
        </a:p>
      </dgm:t>
    </dgm:pt>
    <dgm:pt modelId="{9BA9C03D-CD9C-4259-A281-3E455E23D07E}" type="pres">
      <dgm:prSet presAssocID="{0CB47310-068B-4E2A-84D2-D49E932C92F9}" presName="tile4" presStyleLbl="node1" presStyleIdx="3" presStyleCnt="4"/>
      <dgm:spPr/>
      <dgm:t>
        <a:bodyPr/>
        <a:lstStyle/>
        <a:p>
          <a:endParaRPr lang="en-US"/>
        </a:p>
      </dgm:t>
    </dgm:pt>
    <dgm:pt modelId="{1D2D951A-97CF-4EAB-8EDC-F7CC3FB21311}" type="pres">
      <dgm:prSet presAssocID="{0CB47310-068B-4E2A-84D2-D49E932C92F9}" presName="tile4text" presStyleLbl="node1" presStyleIdx="3" presStyleCnt="4">
        <dgm:presLayoutVars>
          <dgm:chMax val="0"/>
          <dgm:chPref val="0"/>
          <dgm:bulletEnabled val="1"/>
        </dgm:presLayoutVars>
      </dgm:prSet>
      <dgm:spPr/>
      <dgm:t>
        <a:bodyPr/>
        <a:lstStyle/>
        <a:p>
          <a:endParaRPr lang="en-US"/>
        </a:p>
      </dgm:t>
    </dgm:pt>
    <dgm:pt modelId="{21E9C1C2-5EF9-43A2-81C5-92B3C62884C3}" type="pres">
      <dgm:prSet presAssocID="{0CB47310-068B-4E2A-84D2-D49E932C92F9}" presName="centerTile" presStyleLbl="fgShp" presStyleIdx="0" presStyleCnt="1">
        <dgm:presLayoutVars>
          <dgm:chMax val="0"/>
          <dgm:chPref val="0"/>
        </dgm:presLayoutVars>
      </dgm:prSet>
      <dgm:spPr/>
      <dgm:t>
        <a:bodyPr/>
        <a:lstStyle/>
        <a:p>
          <a:endParaRPr lang="en-US"/>
        </a:p>
      </dgm:t>
    </dgm:pt>
  </dgm:ptLst>
  <dgm:cxnLst>
    <dgm:cxn modelId="{F8C770D2-7D6A-404B-9A72-7937997206DC}" srcId="{B1F7D998-68FA-4856-A11B-4DC6C7278471}" destId="{5D87664E-7A1B-4FE1-A8B0-CBF199A2A063}" srcOrd="2" destOrd="0" parTransId="{31E7CB3E-7324-4ED7-BA97-48F699D0F154}" sibTransId="{2B0CF07D-4ED1-4C49-8EEB-15C78F354C8F}"/>
    <dgm:cxn modelId="{5903B1CE-C1A6-401C-A922-A78C757CBD22}" type="presOf" srcId="{3E30BA90-EA66-424C-8E8F-ABC363745F05}" destId="{1D2D951A-97CF-4EAB-8EDC-F7CC3FB21311}" srcOrd="1" destOrd="0" presId="urn:microsoft.com/office/officeart/2005/8/layout/matrix1"/>
    <dgm:cxn modelId="{FEEA817A-F673-4D99-8414-C4505A883751}" type="presOf" srcId="{56A5BBBD-974D-4AB7-9EDD-B5B27524B115}" destId="{8027EBF6-EED0-4023-9C87-E8AA30CB8F4B}" srcOrd="0" destOrd="0" presId="urn:microsoft.com/office/officeart/2005/8/layout/matrix1"/>
    <dgm:cxn modelId="{A712289D-6AE6-4090-B596-2BDF00DA2167}" srcId="{B1F7D998-68FA-4856-A11B-4DC6C7278471}" destId="{56A5BBBD-974D-4AB7-9EDD-B5B27524B115}" srcOrd="1" destOrd="0" parTransId="{40C5D4CD-A1A9-490E-A441-F39826B69B94}" sibTransId="{6ABE9A0D-63F6-4DA7-BAB0-93D6C285E523}"/>
    <dgm:cxn modelId="{961E4272-BBEF-4E32-A1B7-80AF193E5541}" type="presOf" srcId="{5D87664E-7A1B-4FE1-A8B0-CBF199A2A063}" destId="{A3F478EB-5A0D-4376-9C78-6BE64F5CE677}" srcOrd="1" destOrd="0" presId="urn:microsoft.com/office/officeart/2005/8/layout/matrix1"/>
    <dgm:cxn modelId="{EA22E56C-70DB-4065-B29D-5395110B4AC7}" type="presOf" srcId="{56A5BBBD-974D-4AB7-9EDD-B5B27524B115}" destId="{E100D06E-912A-43FB-B3A1-3D9326F07CDF}" srcOrd="1" destOrd="0" presId="urn:microsoft.com/office/officeart/2005/8/layout/matrix1"/>
    <dgm:cxn modelId="{E1D92D38-BB54-40DF-B3D1-A37235824EE8}" srcId="{0CB47310-068B-4E2A-84D2-D49E932C92F9}" destId="{B1F7D998-68FA-4856-A11B-4DC6C7278471}" srcOrd="0" destOrd="0" parTransId="{F458C3A9-B0DC-41C3-BC25-03ADC810FF05}" sibTransId="{C0E84287-4A75-4A9B-B115-EFFFCC8C144E}"/>
    <dgm:cxn modelId="{8A91B55F-5E52-47BD-A94E-A2CF10409E6B}" srcId="{B1F7D998-68FA-4856-A11B-4DC6C7278471}" destId="{3E30BA90-EA66-424C-8E8F-ABC363745F05}" srcOrd="3" destOrd="0" parTransId="{D4D854AE-09DF-4514-B220-6F031B4E8778}" sibTransId="{D00E7D71-EDFE-4220-B4F9-BCDDCAE52A30}"/>
    <dgm:cxn modelId="{1B16EC44-9E13-47C9-8157-80B9EA0AAC13}" type="presOf" srcId="{19AF4099-52AD-4420-81A4-B0FB8124A62D}" destId="{F248DAF0-DC78-4A14-90F6-EEAE5C07E272}" srcOrd="1" destOrd="0" presId="urn:microsoft.com/office/officeart/2005/8/layout/matrix1"/>
    <dgm:cxn modelId="{DC0A7F6F-3331-4F32-B974-C57D737467DC}" srcId="{B1F7D998-68FA-4856-A11B-4DC6C7278471}" destId="{19AF4099-52AD-4420-81A4-B0FB8124A62D}" srcOrd="0" destOrd="0" parTransId="{C52E39E6-660C-466E-92ED-167511B145F8}" sibTransId="{3E2AB659-0AC8-49FB-AA20-069011D6A903}"/>
    <dgm:cxn modelId="{E295CFC2-A5DE-422B-93DB-3B0C63745B85}" type="presOf" srcId="{5D87664E-7A1B-4FE1-A8B0-CBF199A2A063}" destId="{49FF67A8-0F5E-4BC7-9A90-60E786B1B68E}" srcOrd="0" destOrd="0" presId="urn:microsoft.com/office/officeart/2005/8/layout/matrix1"/>
    <dgm:cxn modelId="{8E27E9E8-C629-44F1-9F16-3A2E2744150A}" type="presOf" srcId="{0CB47310-068B-4E2A-84D2-D49E932C92F9}" destId="{C94C8EFB-BD34-4171-A8B4-258D135A9418}" srcOrd="0" destOrd="0" presId="urn:microsoft.com/office/officeart/2005/8/layout/matrix1"/>
    <dgm:cxn modelId="{F4ADD5AC-DDDA-4388-B53B-707BFFBA2D4C}" type="presOf" srcId="{B1F7D998-68FA-4856-A11B-4DC6C7278471}" destId="{21E9C1C2-5EF9-43A2-81C5-92B3C62884C3}" srcOrd="0" destOrd="0" presId="urn:microsoft.com/office/officeart/2005/8/layout/matrix1"/>
    <dgm:cxn modelId="{03E15490-B716-4779-B853-616CF4897E06}" type="presOf" srcId="{19AF4099-52AD-4420-81A4-B0FB8124A62D}" destId="{5CBC03FB-DAE4-44DB-B957-F6B705F00A7A}" srcOrd="0" destOrd="0" presId="urn:microsoft.com/office/officeart/2005/8/layout/matrix1"/>
    <dgm:cxn modelId="{D71D430E-189A-4760-8948-F5E2EB8FAA84}" type="presOf" srcId="{3E30BA90-EA66-424C-8E8F-ABC363745F05}" destId="{9BA9C03D-CD9C-4259-A281-3E455E23D07E}" srcOrd="0" destOrd="0" presId="urn:microsoft.com/office/officeart/2005/8/layout/matrix1"/>
    <dgm:cxn modelId="{5F3F8401-DDED-4007-A1F2-190085F4B19E}" type="presParOf" srcId="{C94C8EFB-BD34-4171-A8B4-258D135A9418}" destId="{67DC9AB3-5F55-4A0A-972A-1F6ABCC80158}" srcOrd="0" destOrd="0" presId="urn:microsoft.com/office/officeart/2005/8/layout/matrix1"/>
    <dgm:cxn modelId="{D8D5553F-E5A1-414C-AE13-26AB2981D47F}" type="presParOf" srcId="{67DC9AB3-5F55-4A0A-972A-1F6ABCC80158}" destId="{5CBC03FB-DAE4-44DB-B957-F6B705F00A7A}" srcOrd="0" destOrd="0" presId="urn:microsoft.com/office/officeart/2005/8/layout/matrix1"/>
    <dgm:cxn modelId="{C17A2D45-22AB-409C-8FB3-314955B9ED9B}" type="presParOf" srcId="{67DC9AB3-5F55-4A0A-972A-1F6ABCC80158}" destId="{F248DAF0-DC78-4A14-90F6-EEAE5C07E272}" srcOrd="1" destOrd="0" presId="urn:microsoft.com/office/officeart/2005/8/layout/matrix1"/>
    <dgm:cxn modelId="{AA5A4165-B1C7-4A9D-A013-7834297464E6}" type="presParOf" srcId="{67DC9AB3-5F55-4A0A-972A-1F6ABCC80158}" destId="{8027EBF6-EED0-4023-9C87-E8AA30CB8F4B}" srcOrd="2" destOrd="0" presId="urn:microsoft.com/office/officeart/2005/8/layout/matrix1"/>
    <dgm:cxn modelId="{B8CBD709-E4AD-4A1C-BBAC-C0EF4EE204DB}" type="presParOf" srcId="{67DC9AB3-5F55-4A0A-972A-1F6ABCC80158}" destId="{E100D06E-912A-43FB-B3A1-3D9326F07CDF}" srcOrd="3" destOrd="0" presId="urn:microsoft.com/office/officeart/2005/8/layout/matrix1"/>
    <dgm:cxn modelId="{E916705B-C863-4084-990D-58F3FD9023D1}" type="presParOf" srcId="{67DC9AB3-5F55-4A0A-972A-1F6ABCC80158}" destId="{49FF67A8-0F5E-4BC7-9A90-60E786B1B68E}" srcOrd="4" destOrd="0" presId="urn:microsoft.com/office/officeart/2005/8/layout/matrix1"/>
    <dgm:cxn modelId="{1AE31286-EDDD-4521-85D4-3AEED82032D2}" type="presParOf" srcId="{67DC9AB3-5F55-4A0A-972A-1F6ABCC80158}" destId="{A3F478EB-5A0D-4376-9C78-6BE64F5CE677}" srcOrd="5" destOrd="0" presId="urn:microsoft.com/office/officeart/2005/8/layout/matrix1"/>
    <dgm:cxn modelId="{D096C856-1E81-41C7-B2B2-9FF7E288D20D}" type="presParOf" srcId="{67DC9AB3-5F55-4A0A-972A-1F6ABCC80158}" destId="{9BA9C03D-CD9C-4259-A281-3E455E23D07E}" srcOrd="6" destOrd="0" presId="urn:microsoft.com/office/officeart/2005/8/layout/matrix1"/>
    <dgm:cxn modelId="{6078A6C8-F38E-4827-A441-5AE3DE0E6C9D}" type="presParOf" srcId="{67DC9AB3-5F55-4A0A-972A-1F6ABCC80158}" destId="{1D2D951A-97CF-4EAB-8EDC-F7CC3FB21311}" srcOrd="7" destOrd="0" presId="urn:microsoft.com/office/officeart/2005/8/layout/matrix1"/>
    <dgm:cxn modelId="{A8B8D9BF-AACA-4467-9A92-D6748EA8F5DB}" type="presParOf" srcId="{C94C8EFB-BD34-4171-A8B4-258D135A9418}" destId="{21E9C1C2-5EF9-43A2-81C5-92B3C62884C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B608A-A0C6-4DBA-8101-7B1749D49469}">
      <dsp:nvSpPr>
        <dsp:cNvPr id="0" name=""/>
        <dsp:cNvSpPr/>
      </dsp:nvSpPr>
      <dsp:spPr>
        <a:xfrm>
          <a:off x="-4955545" y="-759321"/>
          <a:ext cx="5901906" cy="5901906"/>
        </a:xfrm>
        <a:prstGeom prst="blockArc">
          <a:avLst>
            <a:gd name="adj1" fmla="val 18900000"/>
            <a:gd name="adj2" fmla="val 2700000"/>
            <a:gd name="adj3" fmla="val 36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3A73FC-3CCB-454A-B12A-18EC61979C98}">
      <dsp:nvSpPr>
        <dsp:cNvPr id="0" name=""/>
        <dsp:cNvSpPr/>
      </dsp:nvSpPr>
      <dsp:spPr>
        <a:xfrm>
          <a:off x="414040" y="273866"/>
          <a:ext cx="5343036" cy="5480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041"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Hypermedia: Interlinked Documents</a:t>
          </a:r>
          <a:endParaRPr lang="en-US" sz="2100" kern="1200" dirty="0"/>
        </a:p>
      </dsp:txBody>
      <dsp:txXfrm>
        <a:off x="414040" y="273866"/>
        <a:ext cx="5343036" cy="548083"/>
      </dsp:txXfrm>
    </dsp:sp>
    <dsp:sp modelId="{953CF6DF-E39B-4615-883E-CD2FC4FD3656}">
      <dsp:nvSpPr>
        <dsp:cNvPr id="0" name=""/>
        <dsp:cNvSpPr/>
      </dsp:nvSpPr>
      <dsp:spPr>
        <a:xfrm>
          <a:off x="71488" y="205355"/>
          <a:ext cx="685104" cy="685104"/>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6A639C-318B-4545-A41E-C14D9383A3FB}">
      <dsp:nvSpPr>
        <dsp:cNvPr id="0" name=""/>
        <dsp:cNvSpPr/>
      </dsp:nvSpPr>
      <dsp:spPr>
        <a:xfrm>
          <a:off x="806780" y="1095728"/>
          <a:ext cx="4950296" cy="54808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041"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Multimedia: Interlinked Media</a:t>
          </a:r>
          <a:endParaRPr lang="en-US" sz="2100" kern="1200" dirty="0"/>
        </a:p>
      </dsp:txBody>
      <dsp:txXfrm>
        <a:off x="806780" y="1095728"/>
        <a:ext cx="4950296" cy="548083"/>
      </dsp:txXfrm>
    </dsp:sp>
    <dsp:sp modelId="{44B2E63D-C662-4CDA-8A32-CE6200829E90}">
      <dsp:nvSpPr>
        <dsp:cNvPr id="0" name=""/>
        <dsp:cNvSpPr/>
      </dsp:nvSpPr>
      <dsp:spPr>
        <a:xfrm>
          <a:off x="464228" y="1027217"/>
          <a:ext cx="685104" cy="685104"/>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6AC523-00C6-4FAD-82A6-6C5B312D71B2}">
      <dsp:nvSpPr>
        <dsp:cNvPr id="0" name=""/>
        <dsp:cNvSpPr/>
      </dsp:nvSpPr>
      <dsp:spPr>
        <a:xfrm>
          <a:off x="927320" y="1917590"/>
          <a:ext cx="4829756" cy="54808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041"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Social media (1): Interlinked People</a:t>
          </a:r>
          <a:endParaRPr lang="en-US" sz="2100" kern="1200" dirty="0"/>
        </a:p>
      </dsp:txBody>
      <dsp:txXfrm>
        <a:off x="927320" y="1917590"/>
        <a:ext cx="4829756" cy="548083"/>
      </dsp:txXfrm>
    </dsp:sp>
    <dsp:sp modelId="{F64DA45B-7F87-4F6E-821C-F442F4FC5D4F}">
      <dsp:nvSpPr>
        <dsp:cNvPr id="0" name=""/>
        <dsp:cNvSpPr/>
      </dsp:nvSpPr>
      <dsp:spPr>
        <a:xfrm>
          <a:off x="584768" y="1849079"/>
          <a:ext cx="685104" cy="685104"/>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B53AB8-5A1F-4B12-B70B-BA3764A97B11}">
      <dsp:nvSpPr>
        <dsp:cNvPr id="0" name=""/>
        <dsp:cNvSpPr/>
      </dsp:nvSpPr>
      <dsp:spPr>
        <a:xfrm>
          <a:off x="806780" y="2739452"/>
          <a:ext cx="4950296" cy="54808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041"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Social media (2): Interlinked Enterprises</a:t>
          </a:r>
          <a:endParaRPr lang="en-US" sz="2100" kern="1200" dirty="0"/>
        </a:p>
      </dsp:txBody>
      <dsp:txXfrm>
        <a:off x="806780" y="2739452"/>
        <a:ext cx="4950296" cy="548083"/>
      </dsp:txXfrm>
    </dsp:sp>
    <dsp:sp modelId="{F5C9CADA-61BD-41AF-A93F-29D555BEEAFD}">
      <dsp:nvSpPr>
        <dsp:cNvPr id="0" name=""/>
        <dsp:cNvSpPr/>
      </dsp:nvSpPr>
      <dsp:spPr>
        <a:xfrm>
          <a:off x="464228" y="2670941"/>
          <a:ext cx="685104" cy="685104"/>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3A2621-23E3-4FB0-B7BD-D02EAE2A8A8D}">
      <dsp:nvSpPr>
        <dsp:cNvPr id="0" name=""/>
        <dsp:cNvSpPr/>
      </dsp:nvSpPr>
      <dsp:spPr>
        <a:xfrm>
          <a:off x="414040" y="3561314"/>
          <a:ext cx="5343036" cy="54808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041"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Cyber-Physical Media: Interlinked Systems</a:t>
          </a:r>
          <a:endParaRPr lang="en-US" sz="2100" kern="1200" dirty="0"/>
        </a:p>
      </dsp:txBody>
      <dsp:txXfrm>
        <a:off x="414040" y="3561314"/>
        <a:ext cx="5343036" cy="548083"/>
      </dsp:txXfrm>
    </dsp:sp>
    <dsp:sp modelId="{9955DC0A-A0DD-42AA-85F8-3E5EF1DC50B4}">
      <dsp:nvSpPr>
        <dsp:cNvPr id="0" name=""/>
        <dsp:cNvSpPr/>
      </dsp:nvSpPr>
      <dsp:spPr>
        <a:xfrm>
          <a:off x="71488" y="3492803"/>
          <a:ext cx="685104" cy="685104"/>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C03FB-DAE4-44DB-B957-F6B705F00A7A}">
      <dsp:nvSpPr>
        <dsp:cNvPr id="0" name=""/>
        <dsp:cNvSpPr/>
      </dsp:nvSpPr>
      <dsp:spPr>
        <a:xfrm rot="16200000">
          <a:off x="959643" y="-959643"/>
          <a:ext cx="1423987" cy="3343275"/>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effectLst>
                <a:outerShdw blurRad="38100" dist="38100" dir="2700000" algn="tl">
                  <a:srgbClr val="000000">
                    <a:alpha val="43137"/>
                  </a:srgbClr>
                </a:outerShdw>
              </a:effectLst>
            </a:rPr>
            <a:t>Interoperability</a:t>
          </a:r>
          <a:endParaRPr lang="en-US" sz="3200" kern="1200" dirty="0">
            <a:effectLst>
              <a:outerShdw blurRad="38100" dist="38100" dir="2700000" algn="tl">
                <a:srgbClr val="000000">
                  <a:alpha val="43137"/>
                </a:srgbClr>
              </a:outerShdw>
            </a:effectLst>
          </a:endParaRPr>
        </a:p>
      </dsp:txBody>
      <dsp:txXfrm rot="5400000">
        <a:off x="0" y="0"/>
        <a:ext cx="3343275" cy="1067990"/>
      </dsp:txXfrm>
    </dsp:sp>
    <dsp:sp modelId="{8027EBF6-EED0-4023-9C87-E8AA30CB8F4B}">
      <dsp:nvSpPr>
        <dsp:cNvPr id="0" name=""/>
        <dsp:cNvSpPr/>
      </dsp:nvSpPr>
      <dsp:spPr>
        <a:xfrm>
          <a:off x="3343275" y="0"/>
          <a:ext cx="3343275" cy="1423987"/>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0" i="0" kern="1200" dirty="0" smtClean="0">
              <a:effectLst>
                <a:outerShdw blurRad="38100" dist="38100" dir="2700000" algn="tl">
                  <a:srgbClr val="000000">
                    <a:alpha val="43137"/>
                  </a:srgbClr>
                </a:outerShdw>
              </a:effectLst>
            </a:rPr>
            <a:t>Information transparency</a:t>
          </a:r>
          <a:endParaRPr lang="en-US" sz="3200" kern="1200" dirty="0">
            <a:effectLst>
              <a:outerShdw blurRad="38100" dist="38100" dir="2700000" algn="tl">
                <a:srgbClr val="000000">
                  <a:alpha val="43137"/>
                </a:srgbClr>
              </a:outerShdw>
            </a:effectLst>
          </a:endParaRPr>
        </a:p>
      </dsp:txBody>
      <dsp:txXfrm>
        <a:off x="3343275" y="0"/>
        <a:ext cx="3343275" cy="1067990"/>
      </dsp:txXfrm>
    </dsp:sp>
    <dsp:sp modelId="{49FF67A8-0F5E-4BC7-9A90-60E786B1B68E}">
      <dsp:nvSpPr>
        <dsp:cNvPr id="0" name=""/>
        <dsp:cNvSpPr/>
      </dsp:nvSpPr>
      <dsp:spPr>
        <a:xfrm rot="10800000">
          <a:off x="0" y="1423987"/>
          <a:ext cx="3343275" cy="1423987"/>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0" i="0" kern="1200" dirty="0" smtClean="0">
              <a:effectLst>
                <a:outerShdw blurRad="38100" dist="38100" dir="2700000" algn="tl">
                  <a:srgbClr val="000000">
                    <a:alpha val="43137"/>
                  </a:srgbClr>
                </a:outerShdw>
              </a:effectLst>
            </a:rPr>
            <a:t>Technical assistance</a:t>
          </a:r>
          <a:endParaRPr lang="en-US" sz="3200" kern="1200" dirty="0">
            <a:effectLst>
              <a:outerShdw blurRad="38100" dist="38100" dir="2700000" algn="tl">
                <a:srgbClr val="000000">
                  <a:alpha val="43137"/>
                </a:srgbClr>
              </a:outerShdw>
            </a:effectLst>
          </a:endParaRPr>
        </a:p>
      </dsp:txBody>
      <dsp:txXfrm rot="10800000">
        <a:off x="0" y="1779984"/>
        <a:ext cx="3343275" cy="1067990"/>
      </dsp:txXfrm>
    </dsp:sp>
    <dsp:sp modelId="{9BA9C03D-CD9C-4259-A281-3E455E23D07E}">
      <dsp:nvSpPr>
        <dsp:cNvPr id="0" name=""/>
        <dsp:cNvSpPr/>
      </dsp:nvSpPr>
      <dsp:spPr>
        <a:xfrm rot="5400000">
          <a:off x="4302918" y="464343"/>
          <a:ext cx="1423987" cy="3343275"/>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0" i="0" kern="1200" dirty="0" smtClean="0">
              <a:effectLst>
                <a:outerShdw blurRad="38100" dist="38100" dir="2700000" algn="tl">
                  <a:srgbClr val="000000">
                    <a:alpha val="43137"/>
                  </a:srgbClr>
                </a:outerShdw>
              </a:effectLst>
            </a:rPr>
            <a:t>Decentralized decisions</a:t>
          </a:r>
          <a:endParaRPr lang="en-US" sz="3200" kern="1200" dirty="0">
            <a:effectLst>
              <a:outerShdw blurRad="38100" dist="38100" dir="2700000" algn="tl">
                <a:srgbClr val="000000">
                  <a:alpha val="43137"/>
                </a:srgbClr>
              </a:outerShdw>
            </a:effectLst>
          </a:endParaRPr>
        </a:p>
      </dsp:txBody>
      <dsp:txXfrm rot="-5400000">
        <a:off x="3343275" y="1779984"/>
        <a:ext cx="3343275" cy="1067990"/>
      </dsp:txXfrm>
    </dsp:sp>
    <dsp:sp modelId="{21E9C1C2-5EF9-43A2-81C5-92B3C62884C3}">
      <dsp:nvSpPr>
        <dsp:cNvPr id="0" name=""/>
        <dsp:cNvSpPr/>
      </dsp:nvSpPr>
      <dsp:spPr>
        <a:xfrm>
          <a:off x="2340292" y="1067990"/>
          <a:ext cx="2005965" cy="711993"/>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effectLst/>
            </a:rPr>
            <a:t>Industry 4.0</a:t>
          </a:r>
          <a:endParaRPr lang="en-US" sz="2400" b="1" kern="1200" dirty="0">
            <a:effectLst/>
          </a:endParaRPr>
        </a:p>
      </dsp:txBody>
      <dsp:txXfrm>
        <a:off x="2375049" y="1102747"/>
        <a:ext cx="1936451" cy="64247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0E6FA1-0225-4C79-8019-F079BDC5327A}" type="datetimeFigureOut">
              <a:rPr lang="en-US" smtClean="0"/>
              <a:t>4/14/2022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484F15-DF79-4AAD-BDAC-844C100CBBB5}" type="slidenum">
              <a:rPr lang="en-US" smtClean="0"/>
              <a:t>‹#›</a:t>
            </a:fld>
            <a:endParaRPr lang="en-US" dirty="0"/>
          </a:p>
        </p:txBody>
      </p:sp>
    </p:spTree>
    <p:extLst>
      <p:ext uri="{BB962C8B-B14F-4D97-AF65-F5344CB8AC3E}">
        <p14:creationId xmlns:p14="http://schemas.microsoft.com/office/powerpoint/2010/main" val="2292014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E6FA1-0225-4C79-8019-F079BDC5327A}" type="datetimeFigureOut">
              <a:rPr lang="en-US" smtClean="0"/>
              <a:t>4/14/2022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484F15-DF79-4AAD-BDAC-844C100CBBB5}" type="slidenum">
              <a:rPr lang="en-US" smtClean="0"/>
              <a:t>‹#›</a:t>
            </a:fld>
            <a:endParaRPr lang="en-US" dirty="0"/>
          </a:p>
        </p:txBody>
      </p:sp>
    </p:spTree>
    <p:extLst>
      <p:ext uri="{BB962C8B-B14F-4D97-AF65-F5344CB8AC3E}">
        <p14:creationId xmlns:p14="http://schemas.microsoft.com/office/powerpoint/2010/main" val="445884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E6FA1-0225-4C79-8019-F079BDC5327A}" type="datetimeFigureOut">
              <a:rPr lang="en-US" smtClean="0"/>
              <a:t>4/14/2022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484F15-DF79-4AAD-BDAC-844C100CBBB5}" type="slidenum">
              <a:rPr lang="en-US" smtClean="0"/>
              <a:t>‹#›</a:t>
            </a:fld>
            <a:endParaRPr lang="en-US" dirty="0"/>
          </a:p>
        </p:txBody>
      </p:sp>
    </p:spTree>
    <p:extLst>
      <p:ext uri="{BB962C8B-B14F-4D97-AF65-F5344CB8AC3E}">
        <p14:creationId xmlns:p14="http://schemas.microsoft.com/office/powerpoint/2010/main" val="1400659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E6FA1-0225-4C79-8019-F079BDC5327A}" type="datetimeFigureOut">
              <a:rPr lang="en-US" smtClean="0"/>
              <a:t>4/14/2022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484F15-DF79-4AAD-BDAC-844C100CBBB5}" type="slidenum">
              <a:rPr lang="en-US" smtClean="0"/>
              <a:t>‹#›</a:t>
            </a:fld>
            <a:endParaRPr lang="en-US" dirty="0"/>
          </a:p>
        </p:txBody>
      </p:sp>
    </p:spTree>
    <p:extLst>
      <p:ext uri="{BB962C8B-B14F-4D97-AF65-F5344CB8AC3E}">
        <p14:creationId xmlns:p14="http://schemas.microsoft.com/office/powerpoint/2010/main" val="755235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0E6FA1-0225-4C79-8019-F079BDC5327A}" type="datetimeFigureOut">
              <a:rPr lang="en-US" smtClean="0"/>
              <a:t>4/14/2022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484F15-DF79-4AAD-BDAC-844C100CBBB5}" type="slidenum">
              <a:rPr lang="en-US" smtClean="0"/>
              <a:t>‹#›</a:t>
            </a:fld>
            <a:endParaRPr lang="en-US" dirty="0"/>
          </a:p>
        </p:txBody>
      </p:sp>
    </p:spTree>
    <p:extLst>
      <p:ext uri="{BB962C8B-B14F-4D97-AF65-F5344CB8AC3E}">
        <p14:creationId xmlns:p14="http://schemas.microsoft.com/office/powerpoint/2010/main" val="2303114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0E6FA1-0225-4C79-8019-F079BDC5327A}" type="datetimeFigureOut">
              <a:rPr lang="en-US" smtClean="0"/>
              <a:t>4/14/2022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484F15-DF79-4AAD-BDAC-844C100CBBB5}" type="slidenum">
              <a:rPr lang="en-US" smtClean="0"/>
              <a:t>‹#›</a:t>
            </a:fld>
            <a:endParaRPr lang="en-US" dirty="0"/>
          </a:p>
        </p:txBody>
      </p:sp>
    </p:spTree>
    <p:extLst>
      <p:ext uri="{BB962C8B-B14F-4D97-AF65-F5344CB8AC3E}">
        <p14:creationId xmlns:p14="http://schemas.microsoft.com/office/powerpoint/2010/main" val="52986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0E6FA1-0225-4C79-8019-F079BDC5327A}" type="datetimeFigureOut">
              <a:rPr lang="en-US" smtClean="0"/>
              <a:t>4/14/2022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1484F15-DF79-4AAD-BDAC-844C100CBBB5}" type="slidenum">
              <a:rPr lang="en-US" smtClean="0"/>
              <a:t>‹#›</a:t>
            </a:fld>
            <a:endParaRPr lang="en-US" dirty="0"/>
          </a:p>
        </p:txBody>
      </p:sp>
    </p:spTree>
    <p:extLst>
      <p:ext uri="{BB962C8B-B14F-4D97-AF65-F5344CB8AC3E}">
        <p14:creationId xmlns:p14="http://schemas.microsoft.com/office/powerpoint/2010/main" val="77862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0E6FA1-0225-4C79-8019-F079BDC5327A}" type="datetimeFigureOut">
              <a:rPr lang="en-US" smtClean="0"/>
              <a:t>4/14/2022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1484F15-DF79-4AAD-BDAC-844C100CBBB5}" type="slidenum">
              <a:rPr lang="en-US" smtClean="0"/>
              <a:t>‹#›</a:t>
            </a:fld>
            <a:endParaRPr lang="en-US" dirty="0"/>
          </a:p>
        </p:txBody>
      </p:sp>
    </p:spTree>
    <p:extLst>
      <p:ext uri="{BB962C8B-B14F-4D97-AF65-F5344CB8AC3E}">
        <p14:creationId xmlns:p14="http://schemas.microsoft.com/office/powerpoint/2010/main" val="263203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E6FA1-0225-4C79-8019-F079BDC5327A}" type="datetimeFigureOut">
              <a:rPr lang="en-US" smtClean="0"/>
              <a:t>4/14/2022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1484F15-DF79-4AAD-BDAC-844C100CBBB5}" type="slidenum">
              <a:rPr lang="en-US" smtClean="0"/>
              <a:t>‹#›</a:t>
            </a:fld>
            <a:endParaRPr lang="en-US" dirty="0"/>
          </a:p>
        </p:txBody>
      </p:sp>
    </p:spTree>
    <p:extLst>
      <p:ext uri="{BB962C8B-B14F-4D97-AF65-F5344CB8AC3E}">
        <p14:creationId xmlns:p14="http://schemas.microsoft.com/office/powerpoint/2010/main" val="3658152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0E6FA1-0225-4C79-8019-F079BDC5327A}" type="datetimeFigureOut">
              <a:rPr lang="en-US" smtClean="0"/>
              <a:t>4/14/2022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484F15-DF79-4AAD-BDAC-844C100CBBB5}" type="slidenum">
              <a:rPr lang="en-US" smtClean="0"/>
              <a:t>‹#›</a:t>
            </a:fld>
            <a:endParaRPr lang="en-US" dirty="0"/>
          </a:p>
        </p:txBody>
      </p:sp>
    </p:spTree>
    <p:extLst>
      <p:ext uri="{BB962C8B-B14F-4D97-AF65-F5344CB8AC3E}">
        <p14:creationId xmlns:p14="http://schemas.microsoft.com/office/powerpoint/2010/main" val="502120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0E6FA1-0225-4C79-8019-F079BDC5327A}" type="datetimeFigureOut">
              <a:rPr lang="en-US" smtClean="0"/>
              <a:t>4/14/2022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484F15-DF79-4AAD-BDAC-844C100CBBB5}" type="slidenum">
              <a:rPr lang="en-US" smtClean="0"/>
              <a:t>‹#›</a:t>
            </a:fld>
            <a:endParaRPr lang="en-US" dirty="0"/>
          </a:p>
        </p:txBody>
      </p:sp>
    </p:spTree>
    <p:extLst>
      <p:ext uri="{BB962C8B-B14F-4D97-AF65-F5344CB8AC3E}">
        <p14:creationId xmlns:p14="http://schemas.microsoft.com/office/powerpoint/2010/main" val="1930806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0E6FA1-0225-4C79-8019-F079BDC5327A}" type="datetimeFigureOut">
              <a:rPr lang="en-US" smtClean="0"/>
              <a:t>4/14/2022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84F15-DF79-4AAD-BDAC-844C100CBBB5}" type="slidenum">
              <a:rPr lang="en-US" smtClean="0"/>
              <a:t>‹#›</a:t>
            </a:fld>
            <a:endParaRPr lang="en-US" dirty="0"/>
          </a:p>
        </p:txBody>
      </p:sp>
    </p:spTree>
    <p:extLst>
      <p:ext uri="{BB962C8B-B14F-4D97-AF65-F5344CB8AC3E}">
        <p14:creationId xmlns:p14="http://schemas.microsoft.com/office/powerpoint/2010/main" val="24871598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ciencedirect.com/science/article/pii/S221384631400025X" TargetMode="Externa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i40-self-assessment.pwc.de/i40/study.pdf"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hyperlink" Target="http://www.siemens.com/press/pool/de/events/2015/digitalfactory/2015-04-hannovermesse/presentation-e.pdf"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ciencedirect.com/science/article/pii/S2405896315005984"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9.gif"/><Relationship Id="rId18" Type="http://schemas.openxmlformats.org/officeDocument/2006/relationships/image" Target="../media/image14.png"/><Relationship Id="rId3" Type="http://schemas.openxmlformats.org/officeDocument/2006/relationships/oleObject" Target="../embeddings/oleObject1.bin"/><Relationship Id="rId7" Type="http://schemas.openxmlformats.org/officeDocument/2006/relationships/diagramQuickStyle" Target="../diagrams/quickStyle1.xml"/><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slideLayout" Target="../slideLayouts/slideLayout2.xml"/><Relationship Id="rId16" Type="http://schemas.openxmlformats.org/officeDocument/2006/relationships/image" Target="../media/image12.jpeg"/><Relationship Id="rId1" Type="http://schemas.openxmlformats.org/officeDocument/2006/relationships/vmlDrawing" Target="../drawings/vmlDrawing1.vml"/><Relationship Id="rId6" Type="http://schemas.openxmlformats.org/officeDocument/2006/relationships/diagramLayout" Target="../diagrams/layout1.xml"/><Relationship Id="rId11" Type="http://schemas.openxmlformats.org/officeDocument/2006/relationships/image" Target="../media/image7.png"/><Relationship Id="rId5" Type="http://schemas.openxmlformats.org/officeDocument/2006/relationships/diagramData" Target="../diagrams/data1.xml"/><Relationship Id="rId15" Type="http://schemas.openxmlformats.org/officeDocument/2006/relationships/image" Target="../media/image11.png"/><Relationship Id="rId10" Type="http://schemas.openxmlformats.org/officeDocument/2006/relationships/image" Target="../media/image6.jpeg"/><Relationship Id="rId19" Type="http://schemas.openxmlformats.org/officeDocument/2006/relationships/image" Target="../media/image15.jpeg"/><Relationship Id="rId4" Type="http://schemas.openxmlformats.org/officeDocument/2006/relationships/image" Target="../media/image5.wmf"/><Relationship Id="rId9" Type="http://schemas.microsoft.com/office/2007/relationships/diagramDrawing" Target="../diagrams/drawing1.xml"/><Relationship Id="rId1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hyperlink" Target="http://www.waset.org/publications/9997144"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15" y="122273"/>
            <a:ext cx="6357256" cy="4736533"/>
          </a:xfrm>
          <a:prstGeom prst="rect">
            <a:avLst/>
          </a:prstGeom>
        </p:spPr>
      </p:pic>
      <p:sp>
        <p:nvSpPr>
          <p:cNvPr id="9" name="TextBox 8"/>
          <p:cNvSpPr txBox="1"/>
          <p:nvPr/>
        </p:nvSpPr>
        <p:spPr>
          <a:xfrm>
            <a:off x="8497669" y="365751"/>
            <a:ext cx="646331" cy="6063198"/>
          </a:xfrm>
          <a:prstGeom prst="rect">
            <a:avLst/>
          </a:prstGeom>
          <a:solidFill>
            <a:srgbClr val="FFC000"/>
          </a:solidFill>
        </p:spPr>
        <p:txBody>
          <a:bodyPr wrap="none" rtlCol="0">
            <a:spAutoFit/>
          </a:bodyPr>
          <a:lstStyle/>
          <a:p>
            <a:pPr algn="ctr"/>
            <a:r>
              <a:rPr lang="en-US" sz="4000" b="1" dirty="0" smtClean="0"/>
              <a:t>I</a:t>
            </a:r>
          </a:p>
          <a:p>
            <a:pPr algn="ctr"/>
            <a:r>
              <a:rPr lang="en-US" sz="4000" b="1" dirty="0" smtClean="0"/>
              <a:t>N</a:t>
            </a:r>
          </a:p>
          <a:p>
            <a:pPr algn="ctr"/>
            <a:r>
              <a:rPr lang="en-US" sz="4000" b="1" dirty="0" smtClean="0"/>
              <a:t>D</a:t>
            </a:r>
          </a:p>
          <a:p>
            <a:pPr algn="ctr"/>
            <a:r>
              <a:rPr lang="en-US" sz="4000" b="1" dirty="0" smtClean="0"/>
              <a:t>U</a:t>
            </a:r>
          </a:p>
          <a:p>
            <a:pPr algn="ctr"/>
            <a:r>
              <a:rPr lang="en-US" sz="4000" b="1" dirty="0" smtClean="0"/>
              <a:t>S</a:t>
            </a:r>
          </a:p>
          <a:p>
            <a:pPr algn="ctr"/>
            <a:r>
              <a:rPr lang="en-US" sz="4000" b="1" dirty="0" smtClean="0"/>
              <a:t>T</a:t>
            </a:r>
          </a:p>
          <a:p>
            <a:pPr algn="ctr"/>
            <a:r>
              <a:rPr lang="en-US" sz="4000" b="1" dirty="0" smtClean="0"/>
              <a:t>R</a:t>
            </a:r>
          </a:p>
          <a:p>
            <a:pPr algn="ctr"/>
            <a:r>
              <a:rPr lang="en-US" sz="4000" b="1" dirty="0" smtClean="0"/>
              <a:t>I</a:t>
            </a:r>
          </a:p>
          <a:p>
            <a:pPr algn="ctr"/>
            <a:r>
              <a:rPr lang="en-US" sz="4000" b="1" dirty="0" smtClean="0"/>
              <a:t>E</a:t>
            </a:r>
          </a:p>
          <a:p>
            <a:pPr algn="ctr"/>
            <a:r>
              <a:rPr lang="en-US" sz="2800" b="1" dirty="0" smtClean="0"/>
              <a:t>4.0</a:t>
            </a:r>
            <a:endParaRPr lang="en-US" sz="2800" b="1" dirty="0"/>
          </a:p>
        </p:txBody>
      </p:sp>
      <p:sp>
        <p:nvSpPr>
          <p:cNvPr id="10" name="TextBox 9"/>
          <p:cNvSpPr txBox="1"/>
          <p:nvPr/>
        </p:nvSpPr>
        <p:spPr>
          <a:xfrm>
            <a:off x="0" y="4234329"/>
            <a:ext cx="8682570" cy="2862322"/>
          </a:xfrm>
          <a:prstGeom prst="rect">
            <a:avLst/>
          </a:prstGeom>
          <a:noFill/>
        </p:spPr>
        <p:txBody>
          <a:bodyPr wrap="none" rtlCol="0">
            <a:spAutoFit/>
          </a:bodyPr>
          <a:lstStyle/>
          <a:p>
            <a:r>
              <a:rPr lang="en-US" sz="9600" b="1" dirty="0" smtClean="0"/>
              <a:t>INDUSTRY</a:t>
            </a:r>
            <a:r>
              <a:rPr lang="en-US" sz="11500" b="1" dirty="0" smtClean="0"/>
              <a:t> </a:t>
            </a:r>
            <a:r>
              <a:rPr lang="en-US" sz="18000" b="1" dirty="0" smtClean="0"/>
              <a:t>4.0</a:t>
            </a:r>
            <a:endParaRPr lang="en-US" sz="18000" b="1" dirty="0"/>
          </a:p>
        </p:txBody>
      </p:sp>
    </p:spTree>
    <p:extLst>
      <p:ext uri="{BB962C8B-B14F-4D97-AF65-F5344CB8AC3E}">
        <p14:creationId xmlns:p14="http://schemas.microsoft.com/office/powerpoint/2010/main" val="2879015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044" y="2476815"/>
            <a:ext cx="3367616" cy="1011973"/>
          </a:xfrm>
        </p:spPr>
        <p:txBody>
          <a:bodyPr>
            <a:normAutofit/>
          </a:bodyPr>
          <a:lstStyle/>
          <a:p>
            <a:pPr marL="0" indent="0">
              <a:buNone/>
            </a:pPr>
            <a:r>
              <a:rPr lang="en-US" sz="1400" dirty="0">
                <a:latin typeface="Times New Roman" panose="02020603050405020304" pitchFamily="18" charset="0"/>
                <a:cs typeface="Times New Roman" panose="02020603050405020304" pitchFamily="18" charset="0"/>
              </a:rPr>
              <a:t>Prof </a:t>
            </a:r>
            <a:r>
              <a:rPr lang="en-US" sz="1400" dirty="0" err="1">
                <a:latin typeface="Times New Roman" panose="02020603050405020304" pitchFamily="18" charset="0"/>
                <a:cs typeface="Times New Roman" panose="02020603050405020304" pitchFamily="18" charset="0"/>
              </a:rPr>
              <a:t>Dr-Ing</a:t>
            </a:r>
            <a:r>
              <a:rPr lang="en-US" sz="1400" dirty="0">
                <a:latin typeface="Times New Roman" panose="02020603050405020304" pitchFamily="18" charset="0"/>
                <a:cs typeface="Times New Roman" panose="02020603050405020304" pitchFamily="18" charset="0"/>
              </a:rPr>
              <a:t> Dieter </a:t>
            </a:r>
            <a:r>
              <a:rPr lang="en-US" sz="1400" dirty="0" smtClean="0">
                <a:latin typeface="Times New Roman" panose="02020603050405020304" pitchFamily="18" charset="0"/>
                <a:cs typeface="Times New Roman" panose="02020603050405020304" pitchFamily="18" charset="0"/>
              </a:rPr>
              <a:t>Wegener</a:t>
            </a:r>
          </a:p>
          <a:p>
            <a:pPr marL="0" indent="0">
              <a:buNone/>
            </a:pPr>
            <a:r>
              <a:rPr lang="en-US" sz="1400" dirty="0" smtClean="0">
                <a:latin typeface="Times New Roman" panose="02020603050405020304" pitchFamily="18" charset="0"/>
                <a:cs typeface="Times New Roman" panose="02020603050405020304" pitchFamily="18" charset="0"/>
              </a:rPr>
              <a:t>Siemens </a:t>
            </a:r>
            <a:r>
              <a:rPr lang="en-US" sz="1400" dirty="0">
                <a:latin typeface="Times New Roman" panose="02020603050405020304" pitchFamily="18" charset="0"/>
                <a:cs typeface="Times New Roman" panose="02020603050405020304" pitchFamily="18" charset="0"/>
              </a:rPr>
              <a:t>AG, Digital Factory Division</a:t>
            </a:r>
            <a:r>
              <a:rPr lang="en-US" sz="1400" dirty="0" smtClean="0">
                <a:latin typeface="Times New Roman" panose="02020603050405020304" pitchFamily="18" charset="0"/>
                <a:cs typeface="Times New Roman" panose="02020603050405020304" pitchFamily="18" charset="0"/>
              </a:rPr>
              <a:t>,</a:t>
            </a:r>
          </a:p>
          <a:p>
            <a:pPr marL="0" indent="0">
              <a:buNone/>
            </a:pPr>
            <a:r>
              <a:rPr lang="en-US" sz="1400" dirty="0" smtClean="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Industry 4.0” Coordinator</a:t>
            </a:r>
          </a:p>
        </p:txBody>
      </p:sp>
      <p:pic>
        <p:nvPicPr>
          <p:cNvPr id="4" name="Picture 3"/>
          <p:cNvPicPr>
            <a:picLocks noChangeAspect="1"/>
          </p:cNvPicPr>
          <p:nvPr/>
        </p:nvPicPr>
        <p:blipFill rotWithShape="1">
          <a:blip r:embed="rId2"/>
          <a:srcRect l="2941" t="5079" r="49264" b="28181"/>
          <a:stretch/>
        </p:blipFill>
        <p:spPr>
          <a:xfrm>
            <a:off x="164044" y="228137"/>
            <a:ext cx="1467557" cy="207715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251199" y="329737"/>
            <a:ext cx="5678312" cy="5909310"/>
          </a:xfrm>
          <a:prstGeom prst="rect">
            <a:avLst/>
          </a:prstGeom>
          <a:solidFill>
            <a:schemeClr val="accent4">
              <a:lumMod val="60000"/>
              <a:lumOff val="40000"/>
            </a:schemeClr>
          </a:solidFill>
        </p:spPr>
        <p:txBody>
          <a:bodyPr wrap="square" rtlCol="0">
            <a:spAutoFit/>
          </a:bodyPr>
          <a:lstStyle/>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essence of the Industry 4.0 vision, the “Internet of Things”, is the </a:t>
            </a:r>
            <a:r>
              <a:rPr lang="en-US" dirty="0" smtClean="0">
                <a:latin typeface="Times New Roman" panose="02020603050405020304" pitchFamily="18" charset="0"/>
                <a:cs typeface="Times New Roman" panose="02020603050405020304" pitchFamily="18" charset="0"/>
              </a:rPr>
              <a:t>ubiquitous </a:t>
            </a:r>
            <a:r>
              <a:rPr lang="en-US" dirty="0">
                <a:latin typeface="Times New Roman" panose="02020603050405020304" pitchFamily="18" charset="0"/>
                <a:cs typeface="Times New Roman" panose="02020603050405020304" pitchFamily="18" charset="0"/>
              </a:rPr>
              <a:t>connection of people, things and machines. </a:t>
            </a: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connection is intended to produce a variety of new goods and services. </a:t>
            </a: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Products</a:t>
            </a:r>
            <a:r>
              <a:rPr lang="en-US" dirty="0">
                <a:latin typeface="Times New Roman" panose="02020603050405020304" pitchFamily="18" charset="0"/>
                <a:cs typeface="Times New Roman" panose="02020603050405020304" pitchFamily="18" charset="0"/>
              </a:rPr>
              <a:t>, means of transport or tools are expected to “negotiate” within a virtual marketplace regarding which production elements could best accomplish the next production step. This would create a seamless link between the virtual world and the physical objects within the real world</a:t>
            </a:r>
            <a:r>
              <a:rPr lang="en-US"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Examples of factories in which the production processes are digitally supported throughout already exist – however, these processes still have a low level of complexity. A “digital company” with a continuous digital value chain not only digitally integrates the shop floor, but also the development and sales departments from the office floor</a:t>
            </a:r>
            <a:r>
              <a:rPr lang="en-US"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28556"/>
            <a:ext cx="2641600" cy="629444"/>
          </a:xfrm>
          <a:prstGeom prst="rect">
            <a:avLst/>
          </a:prstGeom>
        </p:spPr>
      </p:pic>
    </p:spTree>
    <p:extLst>
      <p:ext uri="{BB962C8B-B14F-4D97-AF65-F5344CB8AC3E}">
        <p14:creationId xmlns:p14="http://schemas.microsoft.com/office/powerpoint/2010/main" val="3536338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602" y="220876"/>
            <a:ext cx="7886700" cy="522074"/>
          </a:xfrm>
          <a:solidFill>
            <a:srgbClr val="FF9900"/>
          </a:solidFill>
        </p:spPr>
        <p:txBody>
          <a:bodyPr vert="horz" lIns="91440" tIns="45720" rIns="91440" bIns="45720" rtlCol="0" anchor="ctr">
            <a:noAutofit/>
          </a:bodyPr>
          <a:lstStyle/>
          <a:p>
            <a:pPr algn="ctr"/>
            <a:r>
              <a:rPr lang="en-US" sz="2400" b="1" dirty="0">
                <a:latin typeface="Times New Roman" panose="02020603050405020304" pitchFamily="18" charset="0"/>
                <a:cs typeface="Times New Roman" panose="02020603050405020304" pitchFamily="18" charset="0"/>
              </a:rPr>
              <a:t>Today’s factory VS. Industry 4.0</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134555"/>
            <a:ext cx="9211304" cy="2003355"/>
          </a:xfrm>
        </p:spPr>
      </p:pic>
      <p:sp>
        <p:nvSpPr>
          <p:cNvPr id="7" name="Title 1"/>
          <p:cNvSpPr txBox="1">
            <a:spLocks/>
          </p:cNvSpPr>
          <p:nvPr/>
        </p:nvSpPr>
        <p:spPr>
          <a:xfrm>
            <a:off x="0" y="6343650"/>
            <a:ext cx="9144000" cy="514350"/>
          </a:xfrm>
          <a:prstGeom prst="rect">
            <a:avLst/>
          </a:prstGeom>
          <a:solidFill>
            <a:schemeClr val="accent4">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85800" indent="-685800"/>
            <a:r>
              <a:rPr lang="en-US" sz="1600" dirty="0">
                <a:latin typeface="+mn-lt"/>
              </a:rPr>
              <a:t>Source</a:t>
            </a:r>
            <a:r>
              <a:rPr lang="en-US" sz="1600" dirty="0" smtClean="0">
                <a:latin typeface="+mn-lt"/>
              </a:rPr>
              <a:t>: </a:t>
            </a:r>
            <a:r>
              <a:rPr lang="en-US" sz="1600" dirty="0" smtClean="0">
                <a:latin typeface="+mn-lt"/>
                <a:hlinkClick r:id="rId3"/>
              </a:rPr>
              <a:t>Lee</a:t>
            </a:r>
            <a:r>
              <a:rPr lang="en-US" sz="1600" dirty="0">
                <a:latin typeface="+mn-lt"/>
                <a:hlinkClick r:id="rId3"/>
              </a:rPr>
              <a:t>, J., </a:t>
            </a:r>
            <a:r>
              <a:rPr lang="en-US" sz="1600" dirty="0" err="1">
                <a:latin typeface="+mn-lt"/>
                <a:hlinkClick r:id="rId3"/>
              </a:rPr>
              <a:t>Bagheri</a:t>
            </a:r>
            <a:r>
              <a:rPr lang="en-US" sz="1600" dirty="0">
                <a:latin typeface="+mn-lt"/>
                <a:hlinkClick r:id="rId3"/>
              </a:rPr>
              <a:t>, B., &amp; Kao, H. A. (2015). A cyber-physical systems architecture for industry 4.0-based manufacturing systems. Manufacturing Letters, 3, 18-23.  </a:t>
            </a:r>
            <a:endParaRPr lang="en-US" sz="1600" dirty="0">
              <a:latin typeface="+mn-l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80" y="1002768"/>
            <a:ext cx="7703820" cy="2918323"/>
          </a:xfrm>
          <a:prstGeom prst="rect">
            <a:avLst/>
          </a:prstGeom>
        </p:spPr>
      </p:pic>
    </p:spTree>
    <p:extLst>
      <p:ext uri="{BB962C8B-B14F-4D97-AF65-F5344CB8AC3E}">
        <p14:creationId xmlns:p14="http://schemas.microsoft.com/office/powerpoint/2010/main" val="1728326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0" y="0"/>
            <a:ext cx="9167194" cy="451556"/>
          </a:xfrm>
          <a:prstGeom prst="rect">
            <a:avLst/>
          </a:prstGeom>
          <a:solidFill>
            <a:schemeClr val="accent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smtClean="0">
                <a:solidFill>
                  <a:schemeClr val="bg1"/>
                </a:solidFill>
              </a:rPr>
              <a:t>Quantitative repercussions on the number of employees</a:t>
            </a:r>
            <a:endParaRPr lang="en-US" sz="2000" b="1" dirty="0">
              <a:solidFill>
                <a:schemeClr val="bg1"/>
              </a:solidFill>
            </a:endParaRPr>
          </a:p>
        </p:txBody>
      </p:sp>
      <p:sp>
        <p:nvSpPr>
          <p:cNvPr id="6" name="Textplatzhalter 5"/>
          <p:cNvSpPr txBox="1">
            <a:spLocks/>
          </p:cNvSpPr>
          <p:nvPr/>
        </p:nvSpPr>
        <p:spPr>
          <a:xfrm>
            <a:off x="6844496" y="611212"/>
            <a:ext cx="2175230" cy="1567543"/>
          </a:xfrm>
          <a:prstGeom prst="rect">
            <a:avLst/>
          </a:prstGeom>
          <a:solidFill>
            <a:schemeClr val="accent4">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de-DE" sz="1800" dirty="0" smtClean="0">
                <a:solidFill>
                  <a:schemeClr val="bg1"/>
                </a:solidFill>
                <a:latin typeface="Times New Roman" panose="02020603050405020304" pitchFamily="18" charset="0"/>
                <a:cs typeface="Times New Roman" panose="02020603050405020304" pitchFamily="18" charset="0"/>
              </a:rPr>
              <a:t>47% of Americans have a high risk of further digitalization and automation of their workplace.</a:t>
            </a:r>
          </a:p>
        </p:txBody>
      </p:sp>
      <p:sp>
        <p:nvSpPr>
          <p:cNvPr id="7" name="Textplatzhalter 6"/>
          <p:cNvSpPr txBox="1">
            <a:spLocks/>
          </p:cNvSpPr>
          <p:nvPr/>
        </p:nvSpPr>
        <p:spPr>
          <a:xfrm>
            <a:off x="0" y="6377155"/>
            <a:ext cx="9167194" cy="5478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de-DE" sz="1400" dirty="0" smtClean="0">
                <a:latin typeface="Times New Roman" panose="02020603050405020304" pitchFamily="18" charset="0"/>
                <a:cs typeface="Times New Roman" panose="02020603050405020304" pitchFamily="18" charset="0"/>
              </a:rPr>
              <a:t>The impact on employees is not jet quantifiable. Some see the digitalization as part of the future job market, others fear the loss of jobs.</a:t>
            </a:r>
            <a:endParaRPr lang="en-US" sz="1400" dirty="0">
              <a:latin typeface="Times New Roman" panose="02020603050405020304" pitchFamily="18" charset="0"/>
              <a:cs typeface="Times New Roman" panose="02020603050405020304" pitchFamily="18" charset="0"/>
            </a:endParaRPr>
          </a:p>
        </p:txBody>
      </p:sp>
      <p:pic>
        <p:nvPicPr>
          <p:cNvPr id="8" name="Bildplatzhalter 7"/>
          <p:cNvPicPr>
            <a:picLocks noChangeAspect="1"/>
          </p:cNvPicPr>
          <p:nvPr/>
        </p:nvPicPr>
        <p:blipFill rotWithShape="1">
          <a:blip r:embed="rId2">
            <a:extLst>
              <a:ext uri="{28A0092B-C50C-407E-A947-70E740481C1C}">
                <a14:useLocalDpi xmlns:a14="http://schemas.microsoft.com/office/drawing/2010/main" val="0"/>
              </a:ext>
            </a:extLst>
          </a:blip>
          <a:srcRect l="6198" t="41110" r="15774" b="1903"/>
          <a:stretch/>
        </p:blipFill>
        <p:spPr>
          <a:xfrm>
            <a:off x="0" y="2178755"/>
            <a:ext cx="7604994" cy="4198400"/>
          </a:xfrm>
          <a:prstGeom prst="rect">
            <a:avLst/>
          </a:prstGeom>
        </p:spPr>
      </p:pic>
      <p:pic>
        <p:nvPicPr>
          <p:cNvPr id="4" name="Bildplatzhalter 7"/>
          <p:cNvPicPr>
            <a:picLocks noGrp="1" noChangeAspect="1"/>
          </p:cNvPicPr>
          <p:nvPr>
            <p:ph idx="1"/>
          </p:nvPr>
        </p:nvPicPr>
        <p:blipFill rotWithShape="1">
          <a:blip r:embed="rId2">
            <a:extLst>
              <a:ext uri="{28A0092B-C50C-407E-A947-70E740481C1C}">
                <a14:useLocalDpi xmlns:a14="http://schemas.microsoft.com/office/drawing/2010/main" val="0"/>
              </a:ext>
            </a:extLst>
          </a:blip>
          <a:srcRect l="23240" t="1903" r="19718" b="58285"/>
          <a:stretch/>
        </p:blipFill>
        <p:spPr>
          <a:xfrm>
            <a:off x="1975555" y="451556"/>
            <a:ext cx="3981001" cy="2100287"/>
          </a:xfrm>
        </p:spPr>
      </p:pic>
    </p:spTree>
    <p:extLst>
      <p:ext uri="{BB962C8B-B14F-4D97-AF65-F5344CB8AC3E}">
        <p14:creationId xmlns:p14="http://schemas.microsoft.com/office/powerpoint/2010/main" val="2296183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11" y="180623"/>
            <a:ext cx="8952089" cy="1444977"/>
          </a:xfrm>
          <a:solidFill>
            <a:srgbClr val="990000"/>
          </a:solidFill>
        </p:spPr>
        <p:txBody>
          <a:bodyPr>
            <a:normAutofit/>
          </a:bodyPr>
          <a:lstStyle/>
          <a:p>
            <a:pPr algn="ctr"/>
            <a:r>
              <a:rPr lang="en-US" sz="2800" b="1" dirty="0">
                <a:solidFill>
                  <a:schemeClr val="bg1"/>
                </a:solidFill>
              </a:rPr>
              <a:t>Industry 4.0 requires comprehensive digitization of the horizontal and vertical value chains</a:t>
            </a:r>
          </a:p>
        </p:txBody>
      </p:sp>
      <p:pic>
        <p:nvPicPr>
          <p:cNvPr id="4" name="Content Placeholder 3"/>
          <p:cNvPicPr>
            <a:picLocks noGrp="1" noChangeAspect="1"/>
          </p:cNvPicPr>
          <p:nvPr>
            <p:ph idx="1"/>
          </p:nvPr>
        </p:nvPicPr>
        <p:blipFill>
          <a:blip r:embed="rId2"/>
          <a:stretch>
            <a:fillRect/>
          </a:stretch>
        </p:blipFill>
        <p:spPr>
          <a:xfrm>
            <a:off x="-36441" y="1793266"/>
            <a:ext cx="9180441" cy="3327056"/>
          </a:xfrm>
          <a:prstGeom prst="rect">
            <a:avLst/>
          </a:prstGeom>
        </p:spPr>
      </p:pic>
      <p:sp>
        <p:nvSpPr>
          <p:cNvPr id="5" name="TextBox 4"/>
          <p:cNvSpPr txBox="1"/>
          <p:nvPr/>
        </p:nvSpPr>
        <p:spPr>
          <a:xfrm>
            <a:off x="428978" y="5136399"/>
            <a:ext cx="8218311" cy="1754326"/>
          </a:xfrm>
          <a:prstGeom prst="rect">
            <a:avLst/>
          </a:prstGeom>
          <a:noFill/>
        </p:spPr>
        <p:txBody>
          <a:bodyPr wrap="square" rtlCol="0">
            <a:spAutoFit/>
          </a:bodyPr>
          <a:lstStyle/>
          <a:p>
            <a:r>
              <a:rPr lang="en-US" dirty="0" smtClean="0"/>
              <a:t>Some of improvements </a:t>
            </a:r>
            <a:r>
              <a:rPr lang="en-US" dirty="0"/>
              <a:t>may result from the digitization of processes and value </a:t>
            </a:r>
            <a:r>
              <a:rPr lang="en-US" dirty="0" smtClean="0"/>
              <a:t>chains:</a:t>
            </a:r>
          </a:p>
          <a:p>
            <a:endParaRPr lang="en-US" dirty="0" smtClean="0"/>
          </a:p>
          <a:p>
            <a:pPr marL="285750" indent="-285750">
              <a:buFont typeface="Arial" panose="020B0604020202020204" pitchFamily="34" charset="0"/>
              <a:buChar char="•"/>
            </a:pPr>
            <a:r>
              <a:rPr lang="en-US" dirty="0" smtClean="0"/>
              <a:t>Focusing </a:t>
            </a:r>
            <a:r>
              <a:rPr lang="en-US" dirty="0"/>
              <a:t>on core areas in the individual value chain • Reduction of redundancies in </a:t>
            </a:r>
            <a:r>
              <a:rPr lang="en-US" dirty="0" smtClean="0"/>
              <a:t>processes</a:t>
            </a:r>
          </a:p>
          <a:p>
            <a:pPr marL="285750" indent="-285750">
              <a:buFont typeface="Arial" panose="020B0604020202020204" pitchFamily="34" charset="0"/>
              <a:buChar char="•"/>
            </a:pPr>
            <a:r>
              <a:rPr lang="en-US" dirty="0" smtClean="0"/>
              <a:t>Minimizing </a:t>
            </a:r>
            <a:r>
              <a:rPr lang="en-US" dirty="0"/>
              <a:t>quality </a:t>
            </a:r>
            <a:r>
              <a:rPr lang="en-US" dirty="0" smtClean="0"/>
              <a:t>losses</a:t>
            </a:r>
          </a:p>
          <a:p>
            <a:pPr marL="285750" indent="-285750">
              <a:buFont typeface="Arial" panose="020B0604020202020204" pitchFamily="34" charset="0"/>
              <a:buChar char="•"/>
            </a:pPr>
            <a:r>
              <a:rPr lang="en-US" dirty="0" smtClean="0"/>
              <a:t>Making </a:t>
            </a:r>
            <a:r>
              <a:rPr lang="en-US" dirty="0"/>
              <a:t>processes more flexible and coherent</a:t>
            </a:r>
          </a:p>
        </p:txBody>
      </p:sp>
    </p:spTree>
    <p:extLst>
      <p:ext uri="{BB962C8B-B14F-4D97-AF65-F5344CB8AC3E}">
        <p14:creationId xmlns:p14="http://schemas.microsoft.com/office/powerpoint/2010/main" val="3487707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0050"/>
            <a:ext cx="7886700" cy="771285"/>
          </a:xfrm>
          <a:solidFill>
            <a:schemeClr val="accent6">
              <a:lumMod val="60000"/>
              <a:lumOff val="40000"/>
            </a:schemeClr>
          </a:solidFill>
        </p:spPr>
        <p:txBody>
          <a:bodyPr/>
          <a:lstStyle/>
          <a:p>
            <a:pPr algn="ctr"/>
            <a:r>
              <a:rPr lang="en-US" b="1" dirty="0" smtClean="0">
                <a:latin typeface="Times New Roman" panose="02020603050405020304" pitchFamily="18" charset="0"/>
                <a:cs typeface="Times New Roman" panose="02020603050405020304" pitchFamily="18" charset="0"/>
              </a:rPr>
              <a:t>Industry 4.0: Value Chain</a:t>
            </a:r>
            <a:endParaRPr lang="en-US" b="1" dirty="0">
              <a:latin typeface="Times New Roman" panose="02020603050405020304" pitchFamily="18" charset="0"/>
              <a:cs typeface="Times New Roman" panose="02020603050405020304" pitchFamily="18" charset="0"/>
            </a:endParaRPr>
          </a:p>
        </p:txBody>
      </p:sp>
      <p:pic>
        <p:nvPicPr>
          <p:cNvPr id="1026" name="Picture 2" descr="http://enterprise-iot.org/wp-content/uploads/2014/11/FoF.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276" y="1525122"/>
            <a:ext cx="8589448" cy="4582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461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52444"/>
            <a:ext cx="9144000" cy="705556"/>
          </a:xfrm>
          <a:solidFill>
            <a:schemeClr val="accent4">
              <a:lumMod val="40000"/>
              <a:lumOff val="60000"/>
            </a:schemeClr>
          </a:solidFill>
        </p:spPr>
        <p:txBody>
          <a:bodyPr>
            <a:noAutofit/>
          </a:bodyPr>
          <a:lstStyle/>
          <a:p>
            <a:r>
              <a:rPr lang="en-US" sz="1700" dirty="0" smtClean="0">
                <a:latin typeface="+mn-lt"/>
                <a:hlinkClick r:id="rId2"/>
              </a:rPr>
              <a:t>Results of a study on Industry </a:t>
            </a:r>
            <a:r>
              <a:rPr lang="en-US" sz="1700" dirty="0">
                <a:latin typeface="+mn-lt"/>
                <a:hlinkClick r:id="rId2"/>
              </a:rPr>
              <a:t>4.0 – Opportunities and Challenges of the Industrial Internet, </a:t>
            </a:r>
            <a:r>
              <a:rPr lang="en-US" sz="1700" dirty="0" smtClean="0">
                <a:latin typeface="+mn-lt"/>
                <a:hlinkClick r:id="rId2"/>
              </a:rPr>
              <a:t>based </a:t>
            </a:r>
            <a:r>
              <a:rPr lang="en-US" sz="1700" dirty="0">
                <a:latin typeface="+mn-lt"/>
                <a:hlinkClick r:id="rId2"/>
              </a:rPr>
              <a:t>on a survey of 235 German industrial companies </a:t>
            </a:r>
            <a:r>
              <a:rPr lang="en-US" sz="1700" dirty="0" smtClean="0">
                <a:latin typeface="+mn-lt"/>
                <a:hlinkClick r:id="rId2"/>
              </a:rPr>
              <a:t>by </a:t>
            </a:r>
            <a:r>
              <a:rPr lang="en-US" sz="1700" dirty="0">
                <a:latin typeface="+mn-lt"/>
                <a:hlinkClick r:id="rId2"/>
              </a:rPr>
              <a:t>the market research institution TNS </a:t>
            </a:r>
            <a:r>
              <a:rPr lang="en-US" sz="1700" dirty="0" err="1">
                <a:latin typeface="+mn-lt"/>
                <a:hlinkClick r:id="rId2"/>
              </a:rPr>
              <a:t>Emnid</a:t>
            </a:r>
            <a:r>
              <a:rPr lang="en-US" sz="1700" dirty="0">
                <a:latin typeface="+mn-lt"/>
                <a:hlinkClick r:id="rId2"/>
              </a:rPr>
              <a:t>. </a:t>
            </a:r>
            <a:endParaRPr lang="en-US" sz="1700" dirty="0">
              <a:latin typeface="+mn-lt"/>
            </a:endParaRPr>
          </a:p>
        </p:txBody>
      </p:sp>
      <p:pic>
        <p:nvPicPr>
          <p:cNvPr id="4" name="Picture 3"/>
          <p:cNvPicPr>
            <a:picLocks noChangeAspect="1"/>
          </p:cNvPicPr>
          <p:nvPr/>
        </p:nvPicPr>
        <p:blipFill rotWithShape="1">
          <a:blip r:embed="rId3"/>
          <a:srcRect t="10216"/>
          <a:stretch/>
        </p:blipFill>
        <p:spPr>
          <a:xfrm>
            <a:off x="349497" y="237775"/>
            <a:ext cx="4132192" cy="2161144"/>
          </a:xfrm>
          <a:prstGeom prst="rect">
            <a:avLst/>
          </a:prstGeom>
          <a:ln w="19050">
            <a:solidFill>
              <a:srgbClr val="990000"/>
            </a:solidFill>
          </a:ln>
        </p:spPr>
      </p:pic>
      <p:sp>
        <p:nvSpPr>
          <p:cNvPr id="5" name="TextBox 4"/>
          <p:cNvSpPr txBox="1"/>
          <p:nvPr/>
        </p:nvSpPr>
        <p:spPr>
          <a:xfrm>
            <a:off x="4572000" y="1133681"/>
            <a:ext cx="4132192" cy="369332"/>
          </a:xfrm>
          <a:prstGeom prst="rect">
            <a:avLst/>
          </a:prstGeom>
          <a:solidFill>
            <a:srgbClr val="990000"/>
          </a:solidFill>
        </p:spPr>
        <p:txBody>
          <a:bodyPr wrap="square" rtlCol="0">
            <a:spAutoFit/>
          </a:bodyPr>
          <a:lstStyle/>
          <a:p>
            <a:pPr algn="ctr"/>
            <a:r>
              <a:rPr lang="en-US" b="1" dirty="0">
                <a:solidFill>
                  <a:schemeClr val="bg1"/>
                </a:solidFill>
              </a:rPr>
              <a:t>Degree of digitization of the value chain</a:t>
            </a:r>
          </a:p>
        </p:txBody>
      </p:sp>
      <p:sp>
        <p:nvSpPr>
          <p:cNvPr id="6" name="TextBox 5"/>
          <p:cNvSpPr txBox="1"/>
          <p:nvPr/>
        </p:nvSpPr>
        <p:spPr>
          <a:xfrm>
            <a:off x="180162" y="165963"/>
            <a:ext cx="1388533" cy="584775"/>
          </a:xfrm>
          <a:prstGeom prst="rect">
            <a:avLst/>
          </a:prstGeom>
          <a:noFill/>
        </p:spPr>
        <p:txBody>
          <a:bodyPr wrap="square" rtlCol="0">
            <a:spAutoFit/>
          </a:bodyPr>
          <a:lstStyle/>
          <a:p>
            <a:pPr algn="ctr"/>
            <a:r>
              <a:rPr lang="en-US" sz="1600" dirty="0" smtClean="0"/>
              <a:t>Horizontal value chain</a:t>
            </a:r>
            <a:endParaRPr lang="en-US" sz="1600" dirty="0"/>
          </a:p>
        </p:txBody>
      </p:sp>
      <p:sp>
        <p:nvSpPr>
          <p:cNvPr id="7" name="TextBox 6"/>
          <p:cNvSpPr txBox="1"/>
          <p:nvPr/>
        </p:nvSpPr>
        <p:spPr>
          <a:xfrm>
            <a:off x="2742973" y="182867"/>
            <a:ext cx="1219427" cy="584775"/>
          </a:xfrm>
          <a:prstGeom prst="rect">
            <a:avLst/>
          </a:prstGeom>
          <a:noFill/>
        </p:spPr>
        <p:txBody>
          <a:bodyPr wrap="square" rtlCol="0">
            <a:spAutoFit/>
          </a:bodyPr>
          <a:lstStyle/>
          <a:p>
            <a:pPr algn="ctr"/>
            <a:r>
              <a:rPr lang="en-US" sz="1600" dirty="0" smtClean="0"/>
              <a:t>Vertical value chain</a:t>
            </a:r>
            <a:endParaRPr lang="en-US" sz="1600" dirty="0"/>
          </a:p>
        </p:txBody>
      </p:sp>
      <p:pic>
        <p:nvPicPr>
          <p:cNvPr id="8" name="Picture 7"/>
          <p:cNvPicPr>
            <a:picLocks noChangeAspect="1"/>
          </p:cNvPicPr>
          <p:nvPr/>
        </p:nvPicPr>
        <p:blipFill>
          <a:blip r:embed="rId4"/>
          <a:stretch>
            <a:fillRect/>
          </a:stretch>
        </p:blipFill>
        <p:spPr>
          <a:xfrm>
            <a:off x="349497" y="2739683"/>
            <a:ext cx="5793164" cy="3071989"/>
          </a:xfrm>
          <a:prstGeom prst="rect">
            <a:avLst/>
          </a:prstGeom>
          <a:ln w="19050">
            <a:solidFill>
              <a:srgbClr val="990000"/>
            </a:solidFill>
          </a:ln>
        </p:spPr>
      </p:pic>
      <p:sp>
        <p:nvSpPr>
          <p:cNvPr id="9" name="TextBox 8"/>
          <p:cNvSpPr txBox="1"/>
          <p:nvPr/>
        </p:nvSpPr>
        <p:spPr>
          <a:xfrm>
            <a:off x="6413594" y="3814017"/>
            <a:ext cx="2561531" cy="923330"/>
          </a:xfrm>
          <a:prstGeom prst="rect">
            <a:avLst/>
          </a:prstGeom>
          <a:solidFill>
            <a:srgbClr val="990000"/>
          </a:solidFill>
        </p:spPr>
        <p:txBody>
          <a:bodyPr wrap="square" rtlCol="0">
            <a:spAutoFit/>
          </a:bodyPr>
          <a:lstStyle/>
          <a:p>
            <a:pPr algn="ctr"/>
            <a:r>
              <a:rPr lang="en-US" b="1" dirty="0">
                <a:solidFill>
                  <a:schemeClr val="bg1"/>
                </a:solidFill>
              </a:rPr>
              <a:t>Industry 4.0 investments broken down by steps of the value chain</a:t>
            </a:r>
          </a:p>
        </p:txBody>
      </p:sp>
    </p:spTree>
    <p:extLst>
      <p:ext uri="{BB962C8B-B14F-4D97-AF65-F5344CB8AC3E}">
        <p14:creationId xmlns:p14="http://schemas.microsoft.com/office/powerpoint/2010/main" val="1136534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9144000" cy="6266629"/>
          </a:xfrm>
        </p:spPr>
      </p:pic>
      <p:sp>
        <p:nvSpPr>
          <p:cNvPr id="5" name="Title 1"/>
          <p:cNvSpPr>
            <a:spLocks noGrp="1"/>
          </p:cNvSpPr>
          <p:nvPr>
            <p:ph type="title"/>
          </p:nvPr>
        </p:nvSpPr>
        <p:spPr>
          <a:xfrm>
            <a:off x="0" y="6152444"/>
            <a:ext cx="9144000" cy="705556"/>
          </a:xfrm>
          <a:solidFill>
            <a:schemeClr val="accent4">
              <a:lumMod val="40000"/>
              <a:lumOff val="60000"/>
            </a:schemeClr>
          </a:solidFill>
        </p:spPr>
        <p:txBody>
          <a:bodyPr>
            <a:noAutofit/>
          </a:bodyPr>
          <a:lstStyle/>
          <a:p>
            <a:r>
              <a:rPr lang="en-US" sz="1700" dirty="0">
                <a:latin typeface="+mn-lt"/>
              </a:rPr>
              <a:t>Source: </a:t>
            </a:r>
            <a:r>
              <a:rPr lang="en-US" sz="1700" dirty="0">
                <a:latin typeface="+mn-lt"/>
                <a:hlinkClick r:id="rId3"/>
              </a:rPr>
              <a:t>Klaus </a:t>
            </a:r>
            <a:r>
              <a:rPr lang="en-US" sz="1700" dirty="0" err="1">
                <a:latin typeface="+mn-lt"/>
                <a:hlinkClick r:id="rId3"/>
              </a:rPr>
              <a:t>Helmrich</a:t>
            </a:r>
            <a:r>
              <a:rPr lang="en-US" sz="1700" dirty="0">
                <a:latin typeface="+mn-lt"/>
                <a:hlinkClick r:id="rId3"/>
              </a:rPr>
              <a:t>, Member of the Managing Board of Siemens AG, Hannover </a:t>
            </a:r>
            <a:r>
              <a:rPr lang="en-US" sz="1700" dirty="0" err="1">
                <a:latin typeface="+mn-lt"/>
                <a:hlinkClick r:id="rId3"/>
              </a:rPr>
              <a:t>Messe</a:t>
            </a:r>
            <a:r>
              <a:rPr lang="en-US" sz="1700" dirty="0">
                <a:latin typeface="+mn-lt"/>
                <a:hlinkClick r:id="rId3"/>
              </a:rPr>
              <a:t> 2015</a:t>
            </a:r>
            <a:endParaRPr lang="en-US" sz="1700" dirty="0">
              <a:latin typeface="+mn-lt"/>
            </a:endParaRPr>
          </a:p>
        </p:txBody>
      </p:sp>
    </p:spTree>
    <p:extLst>
      <p:ext uri="{BB962C8B-B14F-4D97-AF65-F5344CB8AC3E}">
        <p14:creationId xmlns:p14="http://schemas.microsoft.com/office/powerpoint/2010/main" val="926869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777241"/>
          </a:xfrm>
          <a:solidFill>
            <a:srgbClr val="FF9900"/>
          </a:solidFill>
        </p:spPr>
        <p:txBody>
          <a:bodyPr>
            <a:noAutofit/>
          </a:bodyPr>
          <a:lstStyle/>
          <a:p>
            <a:pPr algn="ctr"/>
            <a:r>
              <a:rPr lang="en-US" sz="2300" b="1" dirty="0" smtClean="0">
                <a:latin typeface="Times New Roman" panose="02020603050405020304" pitchFamily="18" charset="0"/>
                <a:cs typeface="Times New Roman" panose="02020603050405020304" pitchFamily="18" charset="0"/>
              </a:rPr>
              <a:t>An example of use case in combining industry 4.0 with lean production</a:t>
            </a:r>
            <a:endParaRPr lang="en-US" sz="23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3005" y="947897"/>
            <a:ext cx="6777990" cy="5396572"/>
          </a:xfrm>
        </p:spPr>
      </p:pic>
      <p:sp>
        <p:nvSpPr>
          <p:cNvPr id="5" name="Title 1"/>
          <p:cNvSpPr txBox="1">
            <a:spLocks/>
          </p:cNvSpPr>
          <p:nvPr/>
        </p:nvSpPr>
        <p:spPr>
          <a:xfrm>
            <a:off x="0" y="6343650"/>
            <a:ext cx="9144000" cy="514350"/>
          </a:xfrm>
          <a:prstGeom prst="rect">
            <a:avLst/>
          </a:prstGeom>
          <a:solidFill>
            <a:schemeClr val="accent4">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85800" indent="-685800"/>
            <a:r>
              <a:rPr lang="en-US" sz="1600" dirty="0">
                <a:latin typeface="+mn-lt"/>
              </a:rPr>
              <a:t>Source</a:t>
            </a:r>
            <a:r>
              <a:rPr lang="en-US" sz="1600" dirty="0" smtClean="0">
                <a:latin typeface="+mn-lt"/>
              </a:rPr>
              <a:t>: </a:t>
            </a:r>
            <a:r>
              <a:rPr lang="en-US" sz="1600" dirty="0" err="1" smtClean="0">
                <a:latin typeface="+mn-lt"/>
                <a:hlinkClick r:id="rId3"/>
              </a:rPr>
              <a:t>Kolberg</a:t>
            </a:r>
            <a:r>
              <a:rPr lang="en-US" sz="1600" dirty="0">
                <a:latin typeface="+mn-lt"/>
                <a:hlinkClick r:id="rId3"/>
              </a:rPr>
              <a:t>, D., &amp; </a:t>
            </a:r>
            <a:r>
              <a:rPr lang="en-US" sz="1600" dirty="0" err="1">
                <a:latin typeface="+mn-lt"/>
                <a:hlinkClick r:id="rId3"/>
              </a:rPr>
              <a:t>Zühlke</a:t>
            </a:r>
            <a:r>
              <a:rPr lang="en-US" sz="1600" dirty="0">
                <a:latin typeface="+mn-lt"/>
                <a:hlinkClick r:id="rId3"/>
              </a:rPr>
              <a:t>, D. (2015). Lean automation enabled by industry 4.0 technologies. IFAC-</a:t>
            </a:r>
            <a:r>
              <a:rPr lang="en-US" sz="1600" dirty="0" err="1">
                <a:latin typeface="+mn-lt"/>
                <a:hlinkClick r:id="rId3"/>
              </a:rPr>
              <a:t>PapersOnLine</a:t>
            </a:r>
            <a:r>
              <a:rPr lang="en-US" sz="1600" dirty="0">
                <a:latin typeface="+mn-lt"/>
                <a:hlinkClick r:id="rId3"/>
              </a:rPr>
              <a:t>, 48(3), 1870-1875.</a:t>
            </a:r>
            <a:r>
              <a:rPr lang="en-US" sz="1600" dirty="0">
                <a:latin typeface="+mn-lt"/>
              </a:rPr>
              <a:t> </a:t>
            </a:r>
          </a:p>
        </p:txBody>
      </p:sp>
    </p:spTree>
    <p:extLst>
      <p:ext uri="{BB962C8B-B14F-4D97-AF65-F5344CB8AC3E}">
        <p14:creationId xmlns:p14="http://schemas.microsoft.com/office/powerpoint/2010/main" val="3009169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044" y="2661987"/>
            <a:ext cx="3367616" cy="1011973"/>
          </a:xfrm>
        </p:spPr>
        <p:txBody>
          <a:bodyPr>
            <a:normAutofit/>
          </a:bodyPr>
          <a:lstStyle/>
          <a:p>
            <a:pPr marL="0" indent="0">
              <a:buNone/>
            </a:pPr>
            <a:r>
              <a:rPr lang="en-US" sz="1400" dirty="0" err="1"/>
              <a:t>Dr</a:t>
            </a:r>
            <a:r>
              <a:rPr lang="en-US" sz="1400" dirty="0"/>
              <a:t> Daniel Hug </a:t>
            </a:r>
            <a:endParaRPr lang="en-US" sz="1400" dirty="0" smtClean="0"/>
          </a:p>
          <a:p>
            <a:pPr marL="0" indent="0">
              <a:buNone/>
            </a:pPr>
            <a:r>
              <a:rPr lang="en-US" sz="1400" dirty="0" smtClean="0"/>
              <a:t>Bosch </a:t>
            </a:r>
            <a:r>
              <a:rPr lang="en-US" sz="1400" dirty="0"/>
              <a:t>Software Innovations GmbH, </a:t>
            </a:r>
            <a:endParaRPr lang="en-US" sz="1400" dirty="0" smtClean="0"/>
          </a:p>
          <a:p>
            <a:pPr marL="0" indent="0">
              <a:buNone/>
            </a:pPr>
            <a:r>
              <a:rPr lang="en-US" sz="1400" dirty="0" smtClean="0"/>
              <a:t>Head </a:t>
            </a:r>
            <a:r>
              <a:rPr lang="en-US" sz="1400" dirty="0"/>
              <a:t>of Vertical Industry &amp; Logistics</a:t>
            </a:r>
            <a:endParaRPr lang="en-US" sz="1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160887" y="203202"/>
            <a:ext cx="5881512" cy="6463308"/>
          </a:xfrm>
          <a:prstGeom prst="rect">
            <a:avLst/>
          </a:prstGeom>
          <a:solidFill>
            <a:schemeClr val="accent4">
              <a:lumMod val="60000"/>
              <a:lumOff val="40000"/>
            </a:schemeClr>
          </a:solidFill>
        </p:spPr>
        <p:txBody>
          <a:bodyPr wrap="square" rtlCol="0">
            <a:spAutoFit/>
          </a:bodyPr>
          <a:lstStyle/>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From the perspective of Bosch </a:t>
            </a:r>
            <a:r>
              <a:rPr lang="en-US" dirty="0" smtClean="0">
                <a:latin typeface="Times New Roman" panose="02020603050405020304" pitchFamily="18" charset="0"/>
                <a:cs typeface="Times New Roman" panose="02020603050405020304" pitchFamily="18" charset="0"/>
              </a:rPr>
              <a:t>and its </a:t>
            </a:r>
            <a:r>
              <a:rPr lang="en-US" dirty="0">
                <a:latin typeface="Times New Roman" panose="02020603050405020304" pitchFamily="18" charset="0"/>
                <a:cs typeface="Times New Roman" panose="02020603050405020304" pitchFamily="18" charset="0"/>
              </a:rPr>
              <a:t>customers, we emphasize </a:t>
            </a:r>
            <a:r>
              <a:rPr lang="en-US" dirty="0" smtClean="0">
                <a:latin typeface="Times New Roman" panose="02020603050405020304" pitchFamily="18" charset="0"/>
                <a:cs typeface="Times New Roman" panose="02020603050405020304" pitchFamily="18" charset="0"/>
              </a:rPr>
              <a:t>the great </a:t>
            </a:r>
            <a:r>
              <a:rPr lang="en-US" dirty="0">
                <a:latin typeface="Times New Roman" panose="02020603050405020304" pitchFamily="18" charset="0"/>
                <a:cs typeface="Times New Roman" panose="02020603050405020304" pitchFamily="18" charset="0"/>
              </a:rPr>
              <a:t>significance of Industry </a:t>
            </a:r>
            <a:r>
              <a:rPr lang="en-US" dirty="0" smtClean="0">
                <a:latin typeface="Times New Roman" panose="02020603050405020304" pitchFamily="18" charset="0"/>
                <a:cs typeface="Times New Roman" panose="02020603050405020304" pitchFamily="18" charset="0"/>
              </a:rPr>
              <a:t>4.0 applications </a:t>
            </a:r>
            <a:r>
              <a:rPr lang="en-US" dirty="0">
                <a:latin typeface="Times New Roman" panose="02020603050405020304" pitchFamily="18" charset="0"/>
                <a:cs typeface="Times New Roman" panose="02020603050405020304" pitchFamily="18" charset="0"/>
              </a:rPr>
              <a:t>for the entire </a:t>
            </a:r>
            <a:r>
              <a:rPr lang="en-US" dirty="0" smtClean="0">
                <a:latin typeface="Times New Roman" panose="02020603050405020304" pitchFamily="18" charset="0"/>
                <a:cs typeface="Times New Roman" panose="02020603050405020304" pitchFamily="18" charset="0"/>
              </a:rPr>
              <a:t>industry of </a:t>
            </a:r>
            <a:r>
              <a:rPr lang="en-US" dirty="0">
                <a:latin typeface="Times New Roman" panose="02020603050405020304" pitchFamily="18" charset="0"/>
                <a:cs typeface="Times New Roman" panose="02020603050405020304" pitchFamily="18" charset="0"/>
              </a:rPr>
              <a:t>producing companies, </a:t>
            </a:r>
            <a:r>
              <a:rPr lang="en-US" dirty="0" smtClean="0">
                <a:latin typeface="Times New Roman" panose="02020603050405020304" pitchFamily="18" charset="0"/>
                <a:cs typeface="Times New Roman" panose="02020603050405020304" pitchFamily="18" charset="0"/>
              </a:rPr>
              <a:t>including logistics </a:t>
            </a:r>
            <a:r>
              <a:rPr lang="en-US" dirty="0">
                <a:latin typeface="Times New Roman" panose="02020603050405020304" pitchFamily="18" charset="0"/>
                <a:cs typeface="Times New Roman" panose="02020603050405020304" pitchFamily="18" charset="0"/>
              </a:rPr>
              <a:t>departments. </a:t>
            </a: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Bosch is the </a:t>
            </a:r>
            <a:r>
              <a:rPr lang="en-US" dirty="0">
                <a:latin typeface="Times New Roman" panose="02020603050405020304" pitchFamily="18" charset="0"/>
                <a:cs typeface="Times New Roman" panose="02020603050405020304" pitchFamily="18" charset="0"/>
              </a:rPr>
              <a:t>leading consumer of </a:t>
            </a:r>
            <a:r>
              <a:rPr lang="en-US" dirty="0" smtClean="0">
                <a:latin typeface="Times New Roman" panose="02020603050405020304" pitchFamily="18" charset="0"/>
                <a:cs typeface="Times New Roman" panose="02020603050405020304" pitchFamily="18" charset="0"/>
              </a:rPr>
              <a:t>Industry 4.0 applications </a:t>
            </a:r>
            <a:r>
              <a:rPr lang="en-US" dirty="0">
                <a:latin typeface="Times New Roman" panose="02020603050405020304" pitchFamily="18" charset="0"/>
                <a:cs typeface="Times New Roman" panose="02020603050405020304" pitchFamily="18" charset="0"/>
              </a:rPr>
              <a:t>with more </a:t>
            </a:r>
            <a:r>
              <a:rPr lang="en-US" dirty="0" smtClean="0">
                <a:latin typeface="Times New Roman" panose="02020603050405020304" pitchFamily="18" charset="0"/>
                <a:cs typeface="Times New Roman" panose="02020603050405020304" pitchFamily="18" charset="0"/>
              </a:rPr>
              <a:t>than 260</a:t>
            </a:r>
            <a:r>
              <a:rPr lang="en-US" dirty="0">
                <a:latin typeface="Times New Roman" panose="02020603050405020304" pitchFamily="18" charset="0"/>
                <a:cs typeface="Times New Roman" panose="02020603050405020304" pitchFamily="18" charset="0"/>
              </a:rPr>
              <a:t> manufacturing plants worldwide</a:t>
            </a:r>
            <a:r>
              <a:rPr lang="en-US"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great potential of Industry 4.0 </a:t>
            </a:r>
            <a:r>
              <a:rPr lang="en-US" dirty="0" smtClean="0">
                <a:latin typeface="Times New Roman" panose="02020603050405020304" pitchFamily="18" charset="0"/>
                <a:cs typeface="Times New Roman" panose="02020603050405020304" pitchFamily="18" charset="0"/>
              </a:rPr>
              <a:t>lies in </a:t>
            </a:r>
            <a:r>
              <a:rPr lang="en-US" dirty="0">
                <a:latin typeface="Times New Roman" panose="02020603050405020304" pitchFamily="18" charset="0"/>
                <a:cs typeface="Times New Roman" panose="02020603050405020304" pitchFamily="18" charset="0"/>
              </a:rPr>
              <a:t>data and particularly in the </a:t>
            </a:r>
            <a:r>
              <a:rPr lang="en-US" dirty="0" smtClean="0">
                <a:latin typeface="Times New Roman" panose="02020603050405020304" pitchFamily="18" charset="0"/>
                <a:cs typeface="Times New Roman" panose="02020603050405020304" pitchFamily="18" charset="0"/>
              </a:rPr>
              <a:t>efficient use </a:t>
            </a:r>
            <a:r>
              <a:rPr lang="en-US" dirty="0">
                <a:latin typeface="Times New Roman" panose="02020603050405020304" pitchFamily="18" charset="0"/>
                <a:cs typeface="Times New Roman" panose="02020603050405020304" pitchFamily="18" charset="0"/>
              </a:rPr>
              <a:t>of newly gained opportunities</a:t>
            </a:r>
            <a:r>
              <a:rPr lang="en-US"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Analysis </a:t>
            </a:r>
            <a:r>
              <a:rPr lang="en-US" dirty="0">
                <a:latin typeface="Times New Roman" panose="02020603050405020304" pitchFamily="18" charset="0"/>
                <a:cs typeface="Times New Roman" panose="02020603050405020304" pitchFamily="18" charset="0"/>
              </a:rPr>
              <a:t>algorithms </a:t>
            </a:r>
            <a:r>
              <a:rPr lang="en-US" dirty="0" smtClean="0">
                <a:latin typeface="Times New Roman" panose="02020603050405020304" pitchFamily="18" charset="0"/>
                <a:cs typeface="Times New Roman" panose="02020603050405020304" pitchFamily="18" charset="0"/>
              </a:rPr>
              <a:t>and refined </a:t>
            </a:r>
            <a:r>
              <a:rPr lang="en-US" dirty="0">
                <a:latin typeface="Times New Roman" panose="02020603050405020304" pitchFamily="18" charset="0"/>
                <a:cs typeface="Times New Roman" panose="02020603050405020304" pitchFamily="18" charset="0"/>
              </a:rPr>
              <a:t>policies for large data </a:t>
            </a:r>
            <a:r>
              <a:rPr lang="en-US" dirty="0" smtClean="0">
                <a:latin typeface="Times New Roman" panose="02020603050405020304" pitchFamily="18" charset="0"/>
                <a:cs typeface="Times New Roman" panose="02020603050405020304" pitchFamily="18" charset="0"/>
              </a:rPr>
              <a:t>volumes help </a:t>
            </a:r>
            <a:r>
              <a:rPr lang="en-US" dirty="0">
                <a:latin typeface="Times New Roman" panose="02020603050405020304" pitchFamily="18" charset="0"/>
                <a:cs typeface="Times New Roman" panose="02020603050405020304" pitchFamily="18" charset="0"/>
              </a:rPr>
              <a:t>to selectively </a:t>
            </a:r>
            <a:r>
              <a:rPr lang="en-US" dirty="0" smtClean="0">
                <a:latin typeface="Times New Roman" panose="02020603050405020304" pitchFamily="18" charset="0"/>
                <a:cs typeface="Times New Roman" panose="02020603050405020304" pitchFamily="18" charset="0"/>
              </a:rPr>
              <a:t>realize applications that </a:t>
            </a:r>
            <a:r>
              <a:rPr lang="en-US" dirty="0">
                <a:latin typeface="Times New Roman" panose="02020603050405020304" pitchFamily="18" charset="0"/>
                <a:cs typeface="Times New Roman" panose="02020603050405020304" pitchFamily="18" charset="0"/>
              </a:rPr>
              <a:t>are tailored to the respective </a:t>
            </a:r>
            <a:r>
              <a:rPr lang="en-US" dirty="0" smtClean="0">
                <a:latin typeface="Times New Roman" panose="02020603050405020304" pitchFamily="18" charset="0"/>
                <a:cs typeface="Times New Roman" panose="02020603050405020304" pitchFamily="18" charset="0"/>
              </a:rPr>
              <a:t>needs of </a:t>
            </a:r>
            <a:r>
              <a:rPr lang="en-US" dirty="0">
                <a:latin typeface="Times New Roman" panose="02020603050405020304" pitchFamily="18" charset="0"/>
                <a:cs typeface="Times New Roman" panose="02020603050405020304" pitchFamily="18" charset="0"/>
              </a:rPr>
              <a:t>the end customers. </a:t>
            </a: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a:t>
            </a:r>
            <a:r>
              <a:rPr lang="en-US" dirty="0">
                <a:latin typeface="Times New Roman" panose="02020603050405020304" pitchFamily="18" charset="0"/>
                <a:cs typeface="Times New Roman" panose="02020603050405020304" pitchFamily="18" charset="0"/>
              </a:rPr>
              <a:t>must </a:t>
            </a:r>
            <a:r>
              <a:rPr lang="en-US" dirty="0" smtClean="0">
                <a:latin typeface="Times New Roman" panose="02020603050405020304" pitchFamily="18" charset="0"/>
                <a:cs typeface="Times New Roman" panose="02020603050405020304" pitchFamily="18" charset="0"/>
              </a:rPr>
              <a:t>focus on automation</a:t>
            </a:r>
            <a:r>
              <a:rPr lang="en-US" dirty="0">
                <a:latin typeface="Times New Roman" panose="02020603050405020304" pitchFamily="18" charset="0"/>
                <a:cs typeface="Times New Roman" panose="02020603050405020304" pitchFamily="18" charset="0"/>
              </a:rPr>
              <a:t>. Both simple and </a:t>
            </a:r>
            <a:r>
              <a:rPr lang="en-US" dirty="0" smtClean="0">
                <a:latin typeface="Times New Roman" panose="02020603050405020304" pitchFamily="18" charset="0"/>
                <a:cs typeface="Times New Roman" panose="02020603050405020304" pitchFamily="18" charset="0"/>
              </a:rPr>
              <a:t>complex business </a:t>
            </a:r>
            <a:r>
              <a:rPr lang="en-US" dirty="0">
                <a:latin typeface="Times New Roman" panose="02020603050405020304" pitchFamily="18" charset="0"/>
                <a:cs typeface="Times New Roman" panose="02020603050405020304" pitchFamily="18" charset="0"/>
              </a:rPr>
              <a:t>processes can be initiated </a:t>
            </a:r>
            <a:r>
              <a:rPr lang="en-US" dirty="0" smtClean="0">
                <a:latin typeface="Times New Roman" panose="02020603050405020304" pitchFamily="18" charset="0"/>
                <a:cs typeface="Times New Roman" panose="02020603050405020304" pitchFamily="18" charset="0"/>
              </a:rPr>
              <a:t>and monitored </a:t>
            </a:r>
            <a:r>
              <a:rPr lang="en-US" dirty="0">
                <a:latin typeface="Times New Roman" panose="02020603050405020304" pitchFamily="18" charset="0"/>
                <a:cs typeface="Times New Roman" panose="02020603050405020304" pitchFamily="18" charset="0"/>
              </a:rPr>
              <a:t>with the new </a:t>
            </a:r>
            <a:r>
              <a:rPr lang="en-US" dirty="0" smtClean="0">
                <a:latin typeface="Times New Roman" panose="02020603050405020304" pitchFamily="18" charset="0"/>
                <a:cs typeface="Times New Roman" panose="02020603050405020304" pitchFamily="18" charset="0"/>
              </a:rPr>
              <a:t>applications: from </a:t>
            </a:r>
            <a:r>
              <a:rPr lang="en-US" dirty="0">
                <a:latin typeface="Times New Roman" panose="02020603050405020304" pitchFamily="18" charset="0"/>
                <a:cs typeface="Times New Roman" panose="02020603050405020304" pitchFamily="18" charset="0"/>
              </a:rPr>
              <a:t>simple notifications by </a:t>
            </a:r>
            <a:r>
              <a:rPr lang="en-US" dirty="0" smtClean="0">
                <a:latin typeface="Times New Roman" panose="02020603050405020304" pitchFamily="18" charset="0"/>
                <a:cs typeface="Times New Roman" panose="02020603050405020304" pitchFamily="18" charset="0"/>
              </a:rPr>
              <a:t>e-mail, text </a:t>
            </a:r>
            <a:r>
              <a:rPr lang="en-US" dirty="0">
                <a:latin typeface="Times New Roman" panose="02020603050405020304" pitchFamily="18" charset="0"/>
                <a:cs typeface="Times New Roman" panose="02020603050405020304" pitchFamily="18" charset="0"/>
              </a:rPr>
              <a:t>message or app to </a:t>
            </a:r>
            <a:r>
              <a:rPr lang="en-US" dirty="0" smtClean="0">
                <a:latin typeface="Times New Roman" panose="02020603050405020304" pitchFamily="18" charset="0"/>
                <a:cs typeface="Times New Roman" panose="02020603050405020304" pitchFamily="18" charset="0"/>
              </a:rPr>
              <a:t>automatically initiated </a:t>
            </a:r>
            <a:r>
              <a:rPr lang="en-US" dirty="0">
                <a:latin typeface="Times New Roman" panose="02020603050405020304" pitchFamily="18" charset="0"/>
                <a:cs typeface="Times New Roman" panose="02020603050405020304" pitchFamily="18" charset="0"/>
              </a:rPr>
              <a:t>ordering of spare parts </a:t>
            </a:r>
            <a:r>
              <a:rPr lang="en-US" dirty="0" smtClean="0">
                <a:latin typeface="Times New Roman" panose="02020603050405020304" pitchFamily="18" charset="0"/>
                <a:cs typeface="Times New Roman" panose="02020603050405020304" pitchFamily="18" charset="0"/>
              </a:rPr>
              <a:t>and monitoring </a:t>
            </a:r>
            <a:r>
              <a:rPr lang="en-US" dirty="0">
                <a:latin typeface="Times New Roman" panose="02020603050405020304" pitchFamily="18" charset="0"/>
                <a:cs typeface="Times New Roman" panose="02020603050405020304" pitchFamily="18" charset="0"/>
              </a:rPr>
              <a:t>of maintenance orders</a:t>
            </a:r>
            <a:r>
              <a:rPr lang="en-US"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17136" y="133006"/>
            <a:ext cx="1630716" cy="234380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044" y="5893320"/>
            <a:ext cx="2488845" cy="957248"/>
          </a:xfrm>
          <a:prstGeom prst="rect">
            <a:avLst/>
          </a:prstGeom>
        </p:spPr>
      </p:pic>
    </p:spTree>
    <p:extLst>
      <p:ext uri="{BB962C8B-B14F-4D97-AF65-F5344CB8AC3E}">
        <p14:creationId xmlns:p14="http://schemas.microsoft.com/office/powerpoint/2010/main" val="969562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5750"/>
            <a:ext cx="4631377" cy="728655"/>
          </a:xfrm>
          <a:solidFill>
            <a:srgbClr val="FF9933"/>
          </a:solidFill>
        </p:spPr>
        <p:txBody>
          <a:bodyPr>
            <a:normAutofit/>
          </a:bodyPr>
          <a:lstStyle/>
          <a:p>
            <a:r>
              <a:rPr lang="en-US" sz="3200" b="1" i="1" dirty="0" smtClean="0">
                <a:latin typeface="Times New Roman" panose="02020603050405020304" pitchFamily="18" charset="0"/>
                <a:cs typeface="Times New Roman" panose="02020603050405020304" pitchFamily="18" charset="0"/>
              </a:rPr>
              <a:t>What will come next?</a:t>
            </a:r>
            <a:endParaRPr lang="en-US" sz="3200" b="1" i="1" dirty="0">
              <a:latin typeface="Times New Roman" panose="02020603050405020304" pitchFamily="18" charset="0"/>
              <a:cs typeface="Times New Roman" panose="02020603050405020304" pitchFamily="18" charset="0"/>
            </a:endParaRPr>
          </a:p>
        </p:txBody>
      </p:sp>
      <p:pic>
        <p:nvPicPr>
          <p:cNvPr id="3074" name="Picture 2" descr="Image result for growth"/>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2028629"/>
            <a:ext cx="9144000" cy="3463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641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0080" y="71535"/>
            <a:ext cx="8126730" cy="6717885"/>
          </a:xfrm>
        </p:spPr>
      </p:pic>
    </p:spTree>
    <p:extLst>
      <p:ext uri="{BB962C8B-B14F-4D97-AF65-F5344CB8AC3E}">
        <p14:creationId xmlns:p14="http://schemas.microsoft.com/office/powerpoint/2010/main" val="3141987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792290"/>
          </a:xfrm>
          <a:solidFill>
            <a:srgbClr val="FF9933"/>
          </a:solidFill>
        </p:spPr>
        <p:txBody>
          <a:bodyPr>
            <a:normAutofit/>
          </a:bodyPr>
          <a:lstStyle/>
          <a:p>
            <a:pPr algn="ct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Major trends in industrial evolution</a:t>
            </a:r>
            <a:endParaRPr lang="en-US" sz="40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06775"/>
            <a:ext cx="9144000" cy="3151631"/>
          </a:xfrm>
          <a:ln w="25400">
            <a:solidFill>
              <a:srgbClr val="FF9933"/>
            </a:solidFill>
          </a:ln>
        </p:spPr>
      </p:pic>
      <p:sp>
        <p:nvSpPr>
          <p:cNvPr id="5" name="TextBox 4"/>
          <p:cNvSpPr txBox="1"/>
          <p:nvPr/>
        </p:nvSpPr>
        <p:spPr>
          <a:xfrm>
            <a:off x="2844798" y="5543484"/>
            <a:ext cx="6175024" cy="1015663"/>
          </a:xfrm>
          <a:prstGeom prst="rect">
            <a:avLst/>
          </a:prstGeom>
          <a:noFill/>
        </p:spPr>
        <p:txBody>
          <a:bodyPr wrap="square" rtlCol="0">
            <a:spAutoFit/>
          </a:bodyPr>
          <a:lstStyle/>
          <a:p>
            <a:r>
              <a:rPr lang="en-US" sz="2000" i="1" dirty="0" smtClean="0">
                <a:latin typeface="Times New Roman" panose="02020603050405020304" pitchFamily="18" charset="0"/>
                <a:cs typeface="Times New Roman" panose="02020603050405020304" pitchFamily="18" charset="0"/>
              </a:rPr>
              <a:t>“Industry </a:t>
            </a:r>
            <a:r>
              <a:rPr lang="en-US" sz="2000" i="1" dirty="0">
                <a:latin typeface="Times New Roman" panose="02020603050405020304" pitchFamily="18" charset="0"/>
                <a:cs typeface="Times New Roman" panose="02020603050405020304" pitchFamily="18" charset="0"/>
              </a:rPr>
              <a:t>4.0 is more than just a flashy catchphrase. A confluence of trends and technologies promises to reshape the way things are made</a:t>
            </a:r>
            <a:r>
              <a:rPr lang="en-US" sz="2000" i="1"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167" y="5497689"/>
            <a:ext cx="1660878" cy="1107252"/>
          </a:xfrm>
          <a:prstGeom prst="rect">
            <a:avLst/>
          </a:prstGeom>
        </p:spPr>
      </p:pic>
    </p:spTree>
    <p:extLst>
      <p:ext uri="{BB962C8B-B14F-4D97-AF65-F5344CB8AC3E}">
        <p14:creationId xmlns:p14="http://schemas.microsoft.com/office/powerpoint/2010/main" val="2055952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p:cNvGraphicFramePr>
            <a:graphicFrameLocks noChangeAspect="1"/>
          </p:cNvGraphicFramePr>
          <p:nvPr>
            <p:extLst>
              <p:ext uri="{D42A27DB-BD31-4B8C-83A1-F6EECF244321}">
                <p14:modId xmlns:p14="http://schemas.microsoft.com/office/powerpoint/2010/main" val="1914876724"/>
              </p:ext>
            </p:extLst>
          </p:nvPr>
        </p:nvGraphicFramePr>
        <p:xfrm>
          <a:off x="6288527" y="5219191"/>
          <a:ext cx="1629851" cy="978335"/>
        </p:xfrm>
        <a:graphic>
          <a:graphicData uri="http://schemas.openxmlformats.org/presentationml/2006/ole">
            <mc:AlternateContent xmlns:mc="http://schemas.openxmlformats.org/markup-compatibility/2006">
              <mc:Choice xmlns:v="urn:schemas-microsoft-com:vml" Requires="v">
                <p:oleObj spid="_x0000_s2107" name="Image" r:id="rId3" imgW="2438280" imgH="1463040" progId="Photoshop.Image.14">
                  <p:embed/>
                </p:oleObj>
              </mc:Choice>
              <mc:Fallback>
                <p:oleObj name="Image" r:id="rId3" imgW="2438280" imgH="1463040" progId="Photoshop.Image.14">
                  <p:embed/>
                  <p:pic>
                    <p:nvPicPr>
                      <p:cNvPr id="0" name=""/>
                      <p:cNvPicPr/>
                      <p:nvPr/>
                    </p:nvPicPr>
                    <p:blipFill>
                      <a:blip r:embed="rId4"/>
                      <a:stretch>
                        <a:fillRect/>
                      </a:stretch>
                    </p:blipFill>
                    <p:spPr>
                      <a:xfrm>
                        <a:off x="6288527" y="5219191"/>
                        <a:ext cx="1629851" cy="978335"/>
                      </a:xfrm>
                      <a:prstGeom prst="rect">
                        <a:avLst/>
                      </a:prstGeom>
                    </p:spPr>
                  </p:pic>
                </p:oleObj>
              </mc:Fallback>
            </mc:AlternateContent>
          </a:graphicData>
        </a:graphic>
      </p:graphicFrame>
      <p:sp>
        <p:nvSpPr>
          <p:cNvPr id="2" name="Title 1"/>
          <p:cNvSpPr>
            <a:spLocks noGrp="1"/>
          </p:cNvSpPr>
          <p:nvPr>
            <p:ph type="title"/>
          </p:nvPr>
        </p:nvSpPr>
        <p:spPr>
          <a:xfrm>
            <a:off x="504472" y="338667"/>
            <a:ext cx="8289572" cy="1072445"/>
          </a:xfrm>
        </p:spPr>
        <p:txBody>
          <a:bodyPr>
            <a:normAutofit/>
          </a:bodyPr>
          <a:lstStyle/>
          <a:p>
            <a:pPr algn="ctr"/>
            <a:r>
              <a:rPr lang="en-US" sz="3200" b="1" dirty="0"/>
              <a:t>The Impact of Information and Communication Technology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55975379"/>
              </p:ext>
            </p:extLst>
          </p:nvPr>
        </p:nvGraphicFramePr>
        <p:xfrm>
          <a:off x="301273" y="1848203"/>
          <a:ext cx="5817306" cy="43832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p:cNvSpPr txBox="1"/>
          <p:nvPr/>
        </p:nvSpPr>
        <p:spPr>
          <a:xfrm>
            <a:off x="440267" y="2212623"/>
            <a:ext cx="733778" cy="338554"/>
          </a:xfrm>
          <a:prstGeom prst="rect">
            <a:avLst/>
          </a:prstGeom>
          <a:noFill/>
        </p:spPr>
        <p:txBody>
          <a:bodyPr wrap="square" rtlCol="0">
            <a:spAutoFit/>
          </a:bodyPr>
          <a:lstStyle/>
          <a:p>
            <a:r>
              <a:rPr lang="en-US" sz="1600" dirty="0" smtClean="0">
                <a:solidFill>
                  <a:schemeClr val="bg2">
                    <a:lumMod val="10000"/>
                  </a:schemeClr>
                </a:solidFill>
              </a:rPr>
              <a:t>Web</a:t>
            </a:r>
            <a:endParaRPr lang="en-US" sz="1600" dirty="0">
              <a:solidFill>
                <a:schemeClr val="bg2">
                  <a:lumMod val="10000"/>
                </a:schemeClr>
              </a:solidFill>
            </a:endParaRPr>
          </a:p>
        </p:txBody>
      </p:sp>
      <p:sp>
        <p:nvSpPr>
          <p:cNvPr id="8" name="TextBox 7"/>
          <p:cNvSpPr txBox="1"/>
          <p:nvPr/>
        </p:nvSpPr>
        <p:spPr>
          <a:xfrm>
            <a:off x="671688" y="2935111"/>
            <a:ext cx="841022" cy="584775"/>
          </a:xfrm>
          <a:prstGeom prst="rect">
            <a:avLst/>
          </a:prstGeom>
          <a:noFill/>
        </p:spPr>
        <p:txBody>
          <a:bodyPr wrap="square" rtlCol="0">
            <a:spAutoFit/>
          </a:bodyPr>
          <a:lstStyle/>
          <a:p>
            <a:pPr algn="ctr"/>
            <a:r>
              <a:rPr lang="en-US" sz="1600" dirty="0" smtClean="0">
                <a:solidFill>
                  <a:schemeClr val="bg2">
                    <a:lumMod val="10000"/>
                  </a:schemeClr>
                </a:solidFill>
              </a:rPr>
              <a:t>Web 1.0</a:t>
            </a:r>
            <a:endParaRPr lang="en-US" sz="1600" dirty="0">
              <a:solidFill>
                <a:schemeClr val="bg2">
                  <a:lumMod val="10000"/>
                </a:schemeClr>
              </a:solidFill>
            </a:endParaRPr>
          </a:p>
        </p:txBody>
      </p:sp>
      <p:sp>
        <p:nvSpPr>
          <p:cNvPr id="9" name="TextBox 8"/>
          <p:cNvSpPr txBox="1"/>
          <p:nvPr/>
        </p:nvSpPr>
        <p:spPr>
          <a:xfrm>
            <a:off x="807156" y="3782788"/>
            <a:ext cx="841022" cy="584775"/>
          </a:xfrm>
          <a:prstGeom prst="rect">
            <a:avLst/>
          </a:prstGeom>
          <a:noFill/>
        </p:spPr>
        <p:txBody>
          <a:bodyPr wrap="square" rtlCol="0">
            <a:spAutoFit/>
          </a:bodyPr>
          <a:lstStyle/>
          <a:p>
            <a:pPr algn="ctr"/>
            <a:r>
              <a:rPr lang="en-US" sz="1600" dirty="0" smtClean="0">
                <a:solidFill>
                  <a:schemeClr val="bg2">
                    <a:lumMod val="10000"/>
                  </a:schemeClr>
                </a:solidFill>
              </a:rPr>
              <a:t>Web 2.0</a:t>
            </a:r>
            <a:endParaRPr lang="en-US" sz="1600" dirty="0">
              <a:solidFill>
                <a:schemeClr val="bg2">
                  <a:lumMod val="10000"/>
                </a:schemeClr>
              </a:solidFill>
            </a:endParaRPr>
          </a:p>
        </p:txBody>
      </p:sp>
      <p:sp>
        <p:nvSpPr>
          <p:cNvPr id="10" name="TextBox 9"/>
          <p:cNvSpPr txBox="1"/>
          <p:nvPr/>
        </p:nvSpPr>
        <p:spPr>
          <a:xfrm>
            <a:off x="682977" y="4585309"/>
            <a:ext cx="841022" cy="584775"/>
          </a:xfrm>
          <a:prstGeom prst="rect">
            <a:avLst/>
          </a:prstGeom>
          <a:noFill/>
        </p:spPr>
        <p:txBody>
          <a:bodyPr wrap="square" rtlCol="0">
            <a:spAutoFit/>
          </a:bodyPr>
          <a:lstStyle/>
          <a:p>
            <a:pPr algn="ctr"/>
            <a:r>
              <a:rPr lang="en-US" sz="1600" dirty="0" smtClean="0">
                <a:solidFill>
                  <a:schemeClr val="bg2">
                    <a:lumMod val="10000"/>
                  </a:schemeClr>
                </a:solidFill>
              </a:rPr>
              <a:t>Web 3.0</a:t>
            </a:r>
            <a:endParaRPr lang="en-US" sz="1600" dirty="0">
              <a:solidFill>
                <a:schemeClr val="bg2">
                  <a:lumMod val="10000"/>
                </a:schemeClr>
              </a:solidFill>
            </a:endParaRPr>
          </a:p>
        </p:txBody>
      </p:sp>
      <p:sp>
        <p:nvSpPr>
          <p:cNvPr id="11" name="TextBox 10"/>
          <p:cNvSpPr txBox="1"/>
          <p:nvPr/>
        </p:nvSpPr>
        <p:spPr>
          <a:xfrm>
            <a:off x="285043" y="5432986"/>
            <a:ext cx="841022" cy="584775"/>
          </a:xfrm>
          <a:prstGeom prst="rect">
            <a:avLst/>
          </a:prstGeom>
          <a:noFill/>
        </p:spPr>
        <p:txBody>
          <a:bodyPr wrap="square" rtlCol="0">
            <a:spAutoFit/>
          </a:bodyPr>
          <a:lstStyle/>
          <a:p>
            <a:pPr algn="ctr"/>
            <a:r>
              <a:rPr lang="en-US" sz="1600" dirty="0" smtClean="0">
                <a:solidFill>
                  <a:schemeClr val="bg2">
                    <a:lumMod val="10000"/>
                  </a:schemeClr>
                </a:solidFill>
              </a:rPr>
              <a:t>Web A.B</a:t>
            </a:r>
            <a:endParaRPr lang="en-US" sz="1600" dirty="0">
              <a:solidFill>
                <a:schemeClr val="bg2">
                  <a:lumMod val="10000"/>
                </a:schemeClr>
              </a:solidFill>
            </a:endParaRPr>
          </a:p>
        </p:txBody>
      </p:sp>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65950" y="2310658"/>
            <a:ext cx="961662" cy="182880"/>
          </a:xfrm>
          <a:prstGeom prst="rect">
            <a:avLst/>
          </a:prstGeom>
        </p:spPr>
      </p:pic>
      <p:pic>
        <p:nvPicPr>
          <p:cNvPr id="2054" name="Picture 6" descr="Image result for AOL old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34815" y="2122981"/>
            <a:ext cx="438707" cy="5176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netscape old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18379" y="2071291"/>
            <a:ext cx="875665" cy="66161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google old log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5755" t="61378" r="-3876" b="930"/>
          <a:stretch/>
        </p:blipFill>
        <p:spPr bwMode="auto">
          <a:xfrm>
            <a:off x="6154520" y="3071713"/>
            <a:ext cx="1180295" cy="3947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ebay old logo"/>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7652" t="19923" r="10749" b="21699"/>
          <a:stretch/>
        </p:blipFill>
        <p:spPr bwMode="auto">
          <a:xfrm>
            <a:off x="7334815" y="3013616"/>
            <a:ext cx="716773" cy="3794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5"/>
          <a:stretch>
            <a:fillRect/>
          </a:stretch>
        </p:blipFill>
        <p:spPr>
          <a:xfrm>
            <a:off x="8241167" y="3150933"/>
            <a:ext cx="799516" cy="242151"/>
          </a:xfrm>
          <a:prstGeom prst="rect">
            <a:avLst/>
          </a:prstGeom>
        </p:spPr>
      </p:pic>
      <p:pic>
        <p:nvPicPr>
          <p:cNvPr id="2066" name="Picture 18" descr="Image result for facebook old logo"/>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042" t="1107" r="35697" b="58277"/>
          <a:stretch/>
        </p:blipFill>
        <p:spPr bwMode="auto">
          <a:xfrm>
            <a:off x="6142969" y="3860857"/>
            <a:ext cx="1203395" cy="3411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rotWithShape="1">
          <a:blip r:embed="rId17"/>
          <a:srcRect t="1" r="27222" b="-784"/>
          <a:stretch/>
        </p:blipFill>
        <p:spPr>
          <a:xfrm>
            <a:off x="7446211" y="3769417"/>
            <a:ext cx="673957" cy="460558"/>
          </a:xfrm>
          <a:prstGeom prst="rect">
            <a:avLst/>
          </a:prstGeom>
        </p:spPr>
      </p:pic>
      <p:pic>
        <p:nvPicPr>
          <p:cNvPr id="19" name="Picture 18"/>
          <p:cNvPicPr>
            <a:picLocks noChangeAspect="1"/>
          </p:cNvPicPr>
          <p:nvPr/>
        </p:nvPicPr>
        <p:blipFill rotWithShape="1">
          <a:blip r:embed="rId18"/>
          <a:srcRect t="32248" r="1840"/>
          <a:stretch/>
        </p:blipFill>
        <p:spPr>
          <a:xfrm>
            <a:off x="8163856" y="3813582"/>
            <a:ext cx="954137" cy="372227"/>
          </a:xfrm>
          <a:prstGeom prst="rect">
            <a:avLst/>
          </a:prstGeom>
        </p:spPr>
      </p:pic>
      <p:pic>
        <p:nvPicPr>
          <p:cNvPr id="2072" name="Picture 24" descr="Image result for interlinked social media"/>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810641" y="4320851"/>
            <a:ext cx="1671339" cy="1099565"/>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p:cNvCxnSpPr/>
          <p:nvPr/>
        </p:nvCxnSpPr>
        <p:spPr>
          <a:xfrm>
            <a:off x="357505" y="240030"/>
            <a:ext cx="522033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3678360" y="1437782"/>
            <a:ext cx="5220335" cy="0"/>
          </a:xfrm>
          <a:prstGeom prst="line">
            <a:avLst/>
          </a:prstGeom>
          <a:ln w="38100"/>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1227667" y="2615310"/>
            <a:ext cx="2316480" cy="307777"/>
          </a:xfrm>
          <a:prstGeom prst="rect">
            <a:avLst/>
          </a:prstGeom>
          <a:noFill/>
        </p:spPr>
        <p:txBody>
          <a:bodyPr wrap="square" rtlCol="0">
            <a:spAutoFit/>
          </a:bodyPr>
          <a:lstStyle/>
          <a:p>
            <a:r>
              <a:rPr lang="en-US" sz="1400" dirty="0" smtClean="0"/>
              <a:t>World Wide Web</a:t>
            </a:r>
            <a:endParaRPr lang="en-US" sz="1400" dirty="0"/>
          </a:p>
        </p:txBody>
      </p:sp>
      <p:sp>
        <p:nvSpPr>
          <p:cNvPr id="34" name="TextBox 33"/>
          <p:cNvSpPr txBox="1"/>
          <p:nvPr/>
        </p:nvSpPr>
        <p:spPr>
          <a:xfrm>
            <a:off x="1512710" y="3413456"/>
            <a:ext cx="2316480" cy="307777"/>
          </a:xfrm>
          <a:prstGeom prst="rect">
            <a:avLst/>
          </a:prstGeom>
          <a:noFill/>
        </p:spPr>
        <p:txBody>
          <a:bodyPr wrap="square" rtlCol="0">
            <a:spAutoFit/>
          </a:bodyPr>
          <a:lstStyle/>
          <a:p>
            <a:r>
              <a:rPr lang="en-US" sz="1400" dirty="0" smtClean="0"/>
              <a:t>Java, UML, XML</a:t>
            </a:r>
            <a:endParaRPr lang="en-US" sz="1400" dirty="0"/>
          </a:p>
        </p:txBody>
      </p:sp>
      <p:sp>
        <p:nvSpPr>
          <p:cNvPr id="35" name="TextBox 34"/>
          <p:cNvSpPr txBox="1"/>
          <p:nvPr/>
        </p:nvSpPr>
        <p:spPr>
          <a:xfrm>
            <a:off x="1648178" y="4241405"/>
            <a:ext cx="2316480" cy="307777"/>
          </a:xfrm>
          <a:prstGeom prst="rect">
            <a:avLst/>
          </a:prstGeom>
          <a:noFill/>
        </p:spPr>
        <p:txBody>
          <a:bodyPr wrap="square" rtlCol="0">
            <a:spAutoFit/>
          </a:bodyPr>
          <a:lstStyle/>
          <a:p>
            <a:r>
              <a:rPr lang="en-US" sz="1400" dirty="0" smtClean="0"/>
              <a:t>Web Services</a:t>
            </a:r>
            <a:endParaRPr lang="en-US" sz="1400" dirty="0"/>
          </a:p>
        </p:txBody>
      </p:sp>
      <p:sp>
        <p:nvSpPr>
          <p:cNvPr id="36" name="TextBox 35"/>
          <p:cNvSpPr txBox="1"/>
          <p:nvPr/>
        </p:nvSpPr>
        <p:spPr>
          <a:xfrm>
            <a:off x="1361880" y="5073451"/>
            <a:ext cx="2316480" cy="307777"/>
          </a:xfrm>
          <a:prstGeom prst="rect">
            <a:avLst/>
          </a:prstGeom>
          <a:noFill/>
        </p:spPr>
        <p:txBody>
          <a:bodyPr wrap="square" rtlCol="0">
            <a:spAutoFit/>
          </a:bodyPr>
          <a:lstStyle/>
          <a:p>
            <a:r>
              <a:rPr lang="en-US" sz="1400" dirty="0" smtClean="0"/>
              <a:t>App Technologies</a:t>
            </a:r>
            <a:endParaRPr lang="en-US" sz="1400" dirty="0"/>
          </a:p>
        </p:txBody>
      </p:sp>
      <p:sp>
        <p:nvSpPr>
          <p:cNvPr id="37" name="TextBox 36"/>
          <p:cNvSpPr txBox="1"/>
          <p:nvPr/>
        </p:nvSpPr>
        <p:spPr>
          <a:xfrm>
            <a:off x="1121834" y="5894067"/>
            <a:ext cx="2316480" cy="307777"/>
          </a:xfrm>
          <a:prstGeom prst="rect">
            <a:avLst/>
          </a:prstGeom>
          <a:noFill/>
        </p:spPr>
        <p:txBody>
          <a:bodyPr wrap="square" rtlCol="0">
            <a:spAutoFit/>
          </a:bodyPr>
          <a:lstStyle/>
          <a:p>
            <a:r>
              <a:rPr lang="en-US" sz="1400" dirty="0" err="1" smtClean="0"/>
              <a:t>IoT</a:t>
            </a:r>
            <a:r>
              <a:rPr lang="en-US" sz="1400" dirty="0" smtClean="0"/>
              <a:t>, </a:t>
            </a:r>
            <a:r>
              <a:rPr lang="en-US" sz="1400" dirty="0" err="1" smtClean="0"/>
              <a:t>IoS</a:t>
            </a:r>
            <a:r>
              <a:rPr lang="en-US" sz="1400" dirty="0" smtClean="0"/>
              <a:t>, </a:t>
            </a:r>
            <a:r>
              <a:rPr lang="en-US" sz="1400" dirty="0" err="1" smtClean="0"/>
              <a:t>IoP</a:t>
            </a:r>
            <a:endParaRPr lang="en-US" sz="1400" dirty="0"/>
          </a:p>
        </p:txBody>
      </p:sp>
    </p:spTree>
    <p:extLst>
      <p:ext uri="{BB962C8B-B14F-4D97-AF65-F5344CB8AC3E}">
        <p14:creationId xmlns:p14="http://schemas.microsoft.com/office/powerpoint/2010/main" val="651484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30629" y="3123519"/>
            <a:ext cx="8882742" cy="3734481"/>
          </a:xfrm>
          <a:noFill/>
        </p:spPr>
        <p:txBody>
          <a:bodyPr>
            <a:noAutofit/>
          </a:bodyPr>
          <a:lstStyle/>
          <a:p>
            <a:pPr marL="0" indent="0" algn="just">
              <a:lnSpc>
                <a:spcPct val="140000"/>
              </a:lnSpc>
              <a:buNone/>
            </a:pPr>
            <a:r>
              <a:rPr lang="en-US" sz="1800" dirty="0">
                <a:latin typeface="Times New Roman" panose="02020603050405020304" pitchFamily="18" charset="0"/>
                <a:cs typeface="Times New Roman" panose="02020603050405020304" pitchFamily="18" charset="0"/>
              </a:rPr>
              <a:t>The term Industry 4.0 refers to the combination of several major innovations in digital technology, all coming to maturity right now, all poised to transform the energy and manufacturing sectors. These technologies include advanced robotics and artificial intelligence; sophisticated sensors; cloud computing; the Internet of Things; data capture and analytics; digital fabrication (including 3D printing); software-as-a-service and other new marketing models; smartphones and other mobile devices; platforms that use algorithms to direct motor vehicles (including navigation tools, ride-sharing apps, delivery and ride services, and autonomous vehicles); and the embedding of all these elements in an interoperable global value chain, shared by many companies from many countries.</a:t>
            </a:r>
          </a:p>
        </p:txBody>
      </p:sp>
      <p:pic>
        <p:nvPicPr>
          <p:cNvPr id="4" name="Picture 3"/>
          <p:cNvPicPr>
            <a:picLocks noChangeAspect="1"/>
          </p:cNvPicPr>
          <p:nvPr/>
        </p:nvPicPr>
        <p:blipFill rotWithShape="1">
          <a:blip r:embed="rId2"/>
          <a:srcRect l="-1" r="49488"/>
          <a:stretch/>
        </p:blipFill>
        <p:spPr>
          <a:xfrm>
            <a:off x="0" y="0"/>
            <a:ext cx="9173029" cy="3123519"/>
          </a:xfrm>
          <a:prstGeom prst="rect">
            <a:avLst/>
          </a:prstGeom>
        </p:spPr>
      </p:pic>
      <p:pic>
        <p:nvPicPr>
          <p:cNvPr id="6" name="Picture 5"/>
          <p:cNvPicPr>
            <a:picLocks noChangeAspect="1"/>
          </p:cNvPicPr>
          <p:nvPr/>
        </p:nvPicPr>
        <p:blipFill>
          <a:blip r:embed="rId3"/>
          <a:stretch>
            <a:fillRect/>
          </a:stretch>
        </p:blipFill>
        <p:spPr>
          <a:xfrm>
            <a:off x="5279148" y="-50377"/>
            <a:ext cx="3893881" cy="3171371"/>
          </a:xfrm>
          <a:prstGeom prst="rect">
            <a:avLst/>
          </a:prstGeom>
        </p:spPr>
      </p:pic>
    </p:spTree>
    <p:extLst>
      <p:ext uri="{BB962C8B-B14F-4D97-AF65-F5344CB8AC3E}">
        <p14:creationId xmlns:p14="http://schemas.microsoft.com/office/powerpoint/2010/main" val="568760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332" y="171478"/>
            <a:ext cx="8112164" cy="549931"/>
          </a:xfrm>
          <a:solidFill>
            <a:srgbClr val="FF99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n-US" b="1" dirty="0">
                <a:solidFill>
                  <a:schemeClr val="lt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Industry 4.0 Workgroups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3144" r="8661"/>
          <a:stretch/>
        </p:blipFill>
        <p:spPr>
          <a:xfrm>
            <a:off x="3228622" y="976173"/>
            <a:ext cx="993422"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0836" y="976173"/>
            <a:ext cx="989838"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620140" y="1367108"/>
            <a:ext cx="2449690" cy="646331"/>
          </a:xfrm>
          <a:prstGeom prst="rect">
            <a:avLst/>
          </a:prstGeom>
          <a:noFill/>
        </p:spPr>
        <p:txBody>
          <a:bodyPr wrap="square" rtlCol="0">
            <a:spAutoFit/>
          </a:bodyPr>
          <a:lstStyle/>
          <a:p>
            <a:pPr algn="r"/>
            <a:r>
              <a:rPr lang="en-US" dirty="0" smtClean="0"/>
              <a:t>Co-chair</a:t>
            </a:r>
          </a:p>
          <a:p>
            <a:pPr algn="r"/>
            <a:r>
              <a:rPr lang="en-US" dirty="0" smtClean="0"/>
              <a:t>Henning </a:t>
            </a:r>
            <a:r>
              <a:rPr lang="en-US" dirty="0" err="1"/>
              <a:t>Kagermann</a:t>
            </a:r>
            <a:endParaRPr lang="en-US" dirty="0"/>
          </a:p>
        </p:txBody>
      </p:sp>
      <p:sp>
        <p:nvSpPr>
          <p:cNvPr id="7" name="TextBox 6"/>
          <p:cNvSpPr txBox="1"/>
          <p:nvPr/>
        </p:nvSpPr>
        <p:spPr>
          <a:xfrm>
            <a:off x="5370674" y="1367108"/>
            <a:ext cx="2449690" cy="646331"/>
          </a:xfrm>
          <a:prstGeom prst="rect">
            <a:avLst/>
          </a:prstGeom>
          <a:noFill/>
        </p:spPr>
        <p:txBody>
          <a:bodyPr wrap="square" rtlCol="0">
            <a:spAutoFit/>
          </a:bodyPr>
          <a:lstStyle/>
          <a:p>
            <a:r>
              <a:rPr lang="en-US" dirty="0" smtClean="0"/>
              <a:t>Co-chair</a:t>
            </a:r>
          </a:p>
          <a:p>
            <a:r>
              <a:rPr lang="en-US" dirty="0" smtClean="0"/>
              <a:t>Siegfried Dais</a:t>
            </a:r>
            <a:endParaRPr lang="en-US" dirty="0"/>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r="35309" b="1674"/>
          <a:stretch/>
        </p:blipFill>
        <p:spPr>
          <a:xfrm>
            <a:off x="548332" y="2835288"/>
            <a:ext cx="1285252" cy="1099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p:cNvSpPr txBox="1"/>
          <p:nvPr/>
        </p:nvSpPr>
        <p:spPr>
          <a:xfrm>
            <a:off x="71403" y="4075600"/>
            <a:ext cx="2239109" cy="523220"/>
          </a:xfrm>
          <a:prstGeom prst="rect">
            <a:avLst/>
          </a:prstGeom>
          <a:noFill/>
        </p:spPr>
        <p:txBody>
          <a:bodyPr wrap="square" rtlCol="0">
            <a:spAutoFit/>
          </a:bodyPr>
          <a:lstStyle/>
          <a:p>
            <a:pPr algn="ctr"/>
            <a:r>
              <a:rPr lang="en-US" sz="1400" dirty="0"/>
              <a:t>WG 1 – The Smart Factory: </a:t>
            </a:r>
            <a:endParaRPr lang="en-US" sz="1400" dirty="0" smtClean="0"/>
          </a:p>
          <a:p>
            <a:pPr algn="ctr"/>
            <a:r>
              <a:rPr lang="en-US" sz="1400" dirty="0" smtClean="0"/>
              <a:t>Manfred </a:t>
            </a:r>
            <a:r>
              <a:rPr lang="en-US" sz="1400" dirty="0" err="1"/>
              <a:t>Wittenstein</a:t>
            </a:r>
            <a:endParaRPr lang="en-US" sz="1400" dirty="0"/>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23690" t="1" r="23532" b="29350"/>
          <a:stretch/>
        </p:blipFill>
        <p:spPr>
          <a:xfrm>
            <a:off x="3714557" y="2836228"/>
            <a:ext cx="1228018" cy="1097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Box 10"/>
          <p:cNvSpPr txBox="1"/>
          <p:nvPr/>
        </p:nvSpPr>
        <p:spPr>
          <a:xfrm>
            <a:off x="3102752" y="4075600"/>
            <a:ext cx="2451628" cy="523220"/>
          </a:xfrm>
          <a:prstGeom prst="rect">
            <a:avLst/>
          </a:prstGeom>
          <a:noFill/>
        </p:spPr>
        <p:txBody>
          <a:bodyPr wrap="square" rtlCol="0">
            <a:spAutoFit/>
          </a:bodyPr>
          <a:lstStyle/>
          <a:p>
            <a:pPr algn="ctr"/>
            <a:r>
              <a:rPr lang="en-US" sz="1400" dirty="0"/>
              <a:t>WG 2 – The Real Environment: </a:t>
            </a:r>
            <a:endParaRPr lang="en-US" sz="1400" dirty="0" smtClean="0"/>
          </a:p>
          <a:p>
            <a:pPr algn="ctr"/>
            <a:r>
              <a:rPr lang="en-US" sz="1400" dirty="0" smtClean="0"/>
              <a:t>Siegfried </a:t>
            </a:r>
            <a:r>
              <a:rPr lang="en-US" sz="1400" dirty="0" err="1"/>
              <a:t>Russwurm</a:t>
            </a:r>
            <a:endParaRPr lang="en-US" sz="1400" dirty="0"/>
          </a:p>
        </p:txBody>
      </p:sp>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11780" r="15770" b="1131"/>
          <a:stretch/>
        </p:blipFill>
        <p:spPr>
          <a:xfrm>
            <a:off x="6719973" y="2836228"/>
            <a:ext cx="1207911" cy="1097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Box 12"/>
          <p:cNvSpPr txBox="1"/>
          <p:nvPr/>
        </p:nvSpPr>
        <p:spPr>
          <a:xfrm>
            <a:off x="6023645" y="4079775"/>
            <a:ext cx="2853957" cy="523220"/>
          </a:xfrm>
          <a:prstGeom prst="rect">
            <a:avLst/>
          </a:prstGeom>
          <a:noFill/>
        </p:spPr>
        <p:txBody>
          <a:bodyPr wrap="square" rtlCol="0">
            <a:spAutoFit/>
          </a:bodyPr>
          <a:lstStyle/>
          <a:p>
            <a:pPr algn="ctr"/>
            <a:r>
              <a:rPr lang="en-US" sz="1400" dirty="0"/>
              <a:t>WG 3 – The Economic </a:t>
            </a:r>
            <a:r>
              <a:rPr lang="en-US" sz="1400" dirty="0" smtClean="0"/>
              <a:t>Environment:</a:t>
            </a:r>
          </a:p>
          <a:p>
            <a:pPr algn="ctr"/>
            <a:r>
              <a:rPr lang="en-US" sz="1400" dirty="0" smtClean="0"/>
              <a:t>Stephan Fischer</a:t>
            </a:r>
            <a:endParaRPr lang="en-US" sz="1400" dirty="0"/>
          </a:p>
        </p:txBody>
      </p:sp>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l="61336" r="9118" b="39823"/>
          <a:stretch/>
        </p:blipFill>
        <p:spPr>
          <a:xfrm>
            <a:off x="1965109" y="4781855"/>
            <a:ext cx="1336756" cy="1097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TextBox 14"/>
          <p:cNvSpPr txBox="1"/>
          <p:nvPr/>
        </p:nvSpPr>
        <p:spPr>
          <a:xfrm>
            <a:off x="1283537" y="6063717"/>
            <a:ext cx="2699900" cy="523220"/>
          </a:xfrm>
          <a:prstGeom prst="rect">
            <a:avLst/>
          </a:prstGeom>
          <a:noFill/>
        </p:spPr>
        <p:txBody>
          <a:bodyPr wrap="square" rtlCol="0">
            <a:spAutoFit/>
          </a:bodyPr>
          <a:lstStyle/>
          <a:p>
            <a:pPr algn="ctr"/>
            <a:r>
              <a:rPr lang="en-US" sz="1400" dirty="0"/>
              <a:t>WG 4 – Human Beings and Work</a:t>
            </a:r>
            <a:r>
              <a:rPr lang="en-US" sz="1400" dirty="0" smtClean="0"/>
              <a:t>:</a:t>
            </a:r>
          </a:p>
          <a:p>
            <a:pPr algn="ctr"/>
            <a:r>
              <a:rPr lang="en-US" sz="1400" dirty="0" smtClean="0"/>
              <a:t>Wolfgang </a:t>
            </a:r>
            <a:r>
              <a:rPr lang="en-US" sz="1400" dirty="0" err="1" smtClean="0"/>
              <a:t>Wahlster</a:t>
            </a:r>
            <a:endParaRPr lang="en-US" sz="1400" dirty="0"/>
          </a:p>
        </p:txBody>
      </p:sp>
      <p:pic>
        <p:nvPicPr>
          <p:cNvPr id="16" name="Picture 15"/>
          <p:cNvPicPr>
            <a:picLocks noChangeAspect="1"/>
          </p:cNvPicPr>
          <p:nvPr/>
        </p:nvPicPr>
        <p:blipFill rotWithShape="1">
          <a:blip r:embed="rId8">
            <a:extLst>
              <a:ext uri="{28A0092B-C50C-407E-A947-70E740481C1C}">
                <a14:useLocalDpi xmlns:a14="http://schemas.microsoft.com/office/drawing/2010/main" val="0"/>
              </a:ext>
            </a:extLst>
          </a:blip>
          <a:srcRect t="3796" r="-1112" b="38055"/>
          <a:stretch/>
        </p:blipFill>
        <p:spPr>
          <a:xfrm>
            <a:off x="5229444" y="4781855"/>
            <a:ext cx="1272006" cy="1097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TextBox 16"/>
          <p:cNvSpPr txBox="1"/>
          <p:nvPr/>
        </p:nvSpPr>
        <p:spPr>
          <a:xfrm>
            <a:off x="4626081" y="6063717"/>
            <a:ext cx="2478732" cy="523220"/>
          </a:xfrm>
          <a:prstGeom prst="rect">
            <a:avLst/>
          </a:prstGeom>
          <a:noFill/>
        </p:spPr>
        <p:txBody>
          <a:bodyPr wrap="square" rtlCol="0">
            <a:spAutoFit/>
          </a:bodyPr>
          <a:lstStyle/>
          <a:p>
            <a:pPr algn="ctr"/>
            <a:r>
              <a:rPr lang="en-US" sz="1400" dirty="0" smtClean="0"/>
              <a:t>WG </a:t>
            </a:r>
            <a:r>
              <a:rPr lang="en-US" sz="1400" dirty="0"/>
              <a:t>5 – The Technology Factor: </a:t>
            </a:r>
            <a:endParaRPr lang="en-US" sz="1400" dirty="0" smtClean="0"/>
          </a:p>
          <a:p>
            <a:pPr algn="ctr"/>
            <a:r>
              <a:rPr lang="en-US" sz="1400" dirty="0" smtClean="0"/>
              <a:t>Heinz </a:t>
            </a:r>
            <a:r>
              <a:rPr lang="en-US" sz="1400" dirty="0" err="1"/>
              <a:t>Derenbach</a:t>
            </a:r>
            <a:endParaRPr lang="en-US" sz="1400" dirty="0"/>
          </a:p>
        </p:txBody>
      </p:sp>
      <p:sp>
        <p:nvSpPr>
          <p:cNvPr id="3" name="Rectangle 2"/>
          <p:cNvSpPr/>
          <p:nvPr/>
        </p:nvSpPr>
        <p:spPr>
          <a:xfrm>
            <a:off x="0" y="6581001"/>
            <a:ext cx="9144000" cy="276999"/>
          </a:xfrm>
          <a:prstGeom prst="rect">
            <a:avLst/>
          </a:prstGeom>
          <a:solidFill>
            <a:schemeClr val="accent4">
              <a:lumMod val="20000"/>
              <a:lumOff val="80000"/>
            </a:schemeClr>
          </a:solidFill>
        </p:spPr>
        <p:txBody>
          <a:bodyPr wrap="square">
            <a:spAutoFit/>
          </a:bodyPr>
          <a:lstStyle/>
          <a:p>
            <a:pPr algn="ctr"/>
            <a:r>
              <a:rPr lang="en-US" sz="1200" dirty="0">
                <a:solidFill>
                  <a:srgbClr val="252525"/>
                </a:solidFill>
                <a:latin typeface="Arial" panose="020B0604020202020204" pitchFamily="34" charset="0"/>
              </a:rPr>
              <a:t>The Industry 4.0 workgroup members are recognized as the founding fathers and driving force behind Industry 4.0.</a:t>
            </a:r>
            <a:endParaRPr lang="en-US" sz="1200" dirty="0"/>
          </a:p>
        </p:txBody>
      </p:sp>
    </p:spTree>
    <p:extLst>
      <p:ext uri="{BB962C8B-B14F-4D97-AF65-F5344CB8AC3E}">
        <p14:creationId xmlns:p14="http://schemas.microsoft.com/office/powerpoint/2010/main" val="503158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49" y="1219200"/>
            <a:ext cx="7886700" cy="1325563"/>
          </a:xfrm>
        </p:spPr>
        <p:txBody>
          <a:bodyPr/>
          <a:lstStyle/>
          <a:p>
            <a:pPr algn="ctr"/>
            <a:r>
              <a:rPr lang="en-US" b="1" dirty="0" smtClean="0">
                <a:latin typeface="Times New Roman" panose="02020603050405020304" pitchFamily="18" charset="0"/>
                <a:cs typeface="Times New Roman" panose="02020603050405020304" pitchFamily="18" charset="0"/>
              </a:rPr>
              <a:t>How German is industry 4.0?</a:t>
            </a:r>
            <a:endParaRPr lang="en-US"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815729" y="2939482"/>
            <a:ext cx="5512539" cy="28807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142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57325428"/>
              </p:ext>
            </p:extLst>
          </p:nvPr>
        </p:nvGraphicFramePr>
        <p:xfrm>
          <a:off x="1279524" y="2570692"/>
          <a:ext cx="6686550" cy="2847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707251" y="432787"/>
            <a:ext cx="7845777" cy="948267"/>
          </a:xfrm>
          <a:prstGeom prst="roundRect">
            <a:avLst/>
          </a:prstGeom>
          <a:solidFill>
            <a:srgbClr val="FF99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Design Principles</a:t>
            </a:r>
            <a:endParaRPr lang="en-US" sz="4400" dirty="0" smtClean="0">
              <a:effectLst>
                <a:outerShdw blurRad="38100" dist="38100" dir="2700000" algn="tl">
                  <a:srgbClr val="000000">
                    <a:alpha val="43137"/>
                  </a:srgbClr>
                </a:outerShdw>
              </a:effectLst>
            </a:endParaRPr>
          </a:p>
        </p:txBody>
      </p:sp>
      <p:sp>
        <p:nvSpPr>
          <p:cNvPr id="7" name="TextBox 6"/>
          <p:cNvSpPr txBox="1"/>
          <p:nvPr/>
        </p:nvSpPr>
        <p:spPr>
          <a:xfrm>
            <a:off x="1384020" y="1964267"/>
            <a:ext cx="2438400" cy="646331"/>
          </a:xfrm>
          <a:prstGeom prst="rect">
            <a:avLst/>
          </a:prstGeom>
          <a:noFill/>
        </p:spPr>
        <p:txBody>
          <a:bodyPr wrap="square" rtlCol="0">
            <a:spAutoFit/>
          </a:bodyPr>
          <a:lstStyle/>
          <a:p>
            <a:r>
              <a:rPr lang="en-US" dirty="0" smtClean="0"/>
              <a:t>Internet of Things (</a:t>
            </a:r>
            <a:r>
              <a:rPr lang="en-US" dirty="0" err="1" smtClean="0"/>
              <a:t>IoT</a:t>
            </a:r>
            <a:r>
              <a:rPr lang="en-US" dirty="0" smtClean="0"/>
              <a:t>)</a:t>
            </a:r>
          </a:p>
          <a:p>
            <a:r>
              <a:rPr lang="en-US" dirty="0" smtClean="0"/>
              <a:t>Internet of People (</a:t>
            </a:r>
            <a:r>
              <a:rPr lang="en-US" dirty="0" err="1" smtClean="0"/>
              <a:t>IoP</a:t>
            </a:r>
            <a:r>
              <a:rPr lang="en-US" dirty="0" smtClean="0"/>
              <a:t>)</a:t>
            </a:r>
            <a:endParaRPr lang="en-US" dirty="0"/>
          </a:p>
        </p:txBody>
      </p:sp>
      <p:sp>
        <p:nvSpPr>
          <p:cNvPr id="5" name="TextBox 4"/>
          <p:cNvSpPr txBox="1"/>
          <p:nvPr/>
        </p:nvSpPr>
        <p:spPr>
          <a:xfrm>
            <a:off x="4630140" y="1964266"/>
            <a:ext cx="3416580" cy="646331"/>
          </a:xfrm>
          <a:prstGeom prst="rect">
            <a:avLst/>
          </a:prstGeom>
          <a:noFill/>
        </p:spPr>
        <p:txBody>
          <a:bodyPr wrap="square" rtlCol="0">
            <a:spAutoFit/>
          </a:bodyPr>
          <a:lstStyle/>
          <a:p>
            <a:r>
              <a:rPr lang="en-US" dirty="0" smtClean="0"/>
              <a:t>Digital </a:t>
            </a:r>
            <a:r>
              <a:rPr lang="en-US" dirty="0"/>
              <a:t>plant </a:t>
            </a:r>
            <a:r>
              <a:rPr lang="en-US" dirty="0" smtClean="0"/>
              <a:t>models</a:t>
            </a:r>
          </a:p>
          <a:p>
            <a:r>
              <a:rPr lang="en-US" dirty="0"/>
              <a:t>virtual copy of the physical world </a:t>
            </a:r>
          </a:p>
        </p:txBody>
      </p:sp>
      <p:sp>
        <p:nvSpPr>
          <p:cNvPr id="2" name="Rectangle 1"/>
          <p:cNvSpPr/>
          <p:nvPr/>
        </p:nvSpPr>
        <p:spPr>
          <a:xfrm>
            <a:off x="1399260" y="5484614"/>
            <a:ext cx="3396916" cy="1200329"/>
          </a:xfrm>
          <a:prstGeom prst="rect">
            <a:avLst/>
          </a:prstGeom>
          <a:noFill/>
        </p:spPr>
        <p:txBody>
          <a:bodyPr wrap="square" rtlCol="0">
            <a:spAutoFit/>
          </a:bodyPr>
          <a:lstStyle/>
          <a:p>
            <a:r>
              <a:rPr lang="en-US" dirty="0" smtClean="0"/>
              <a:t>The ability of cyber </a:t>
            </a:r>
            <a:r>
              <a:rPr lang="en-US" dirty="0"/>
              <a:t>physical </a:t>
            </a:r>
            <a:r>
              <a:rPr lang="en-US" dirty="0" smtClean="0"/>
              <a:t>systems </a:t>
            </a:r>
            <a:r>
              <a:rPr lang="en-US" dirty="0"/>
              <a:t>to physically support humans by conducting a range of </a:t>
            </a:r>
            <a:r>
              <a:rPr lang="en-US" dirty="0" smtClean="0"/>
              <a:t>tasks.</a:t>
            </a:r>
            <a:endParaRPr lang="en-US" dirty="0"/>
          </a:p>
        </p:txBody>
      </p:sp>
      <p:sp>
        <p:nvSpPr>
          <p:cNvPr id="8" name="Rectangle 7"/>
          <p:cNvSpPr/>
          <p:nvPr/>
        </p:nvSpPr>
        <p:spPr>
          <a:xfrm>
            <a:off x="4779720" y="5484613"/>
            <a:ext cx="3396916" cy="1200329"/>
          </a:xfrm>
          <a:prstGeom prst="rect">
            <a:avLst/>
          </a:prstGeom>
          <a:noFill/>
        </p:spPr>
        <p:txBody>
          <a:bodyPr wrap="square" rtlCol="0">
            <a:spAutoFit/>
          </a:bodyPr>
          <a:lstStyle/>
          <a:p>
            <a:r>
              <a:rPr lang="en-US" dirty="0"/>
              <a:t>The ability of cyber physical systems to make decisions on their own and to perform their tasks as autonomous as </a:t>
            </a:r>
            <a:r>
              <a:rPr lang="en-US" dirty="0" smtClean="0"/>
              <a:t>possible.</a:t>
            </a:r>
            <a:endParaRPr lang="en-US" dirty="0"/>
          </a:p>
        </p:txBody>
      </p:sp>
    </p:spTree>
    <p:extLst>
      <p:ext uri="{BB962C8B-B14F-4D97-AF65-F5344CB8AC3E}">
        <p14:creationId xmlns:p14="http://schemas.microsoft.com/office/powerpoint/2010/main" val="65786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40979" y="656369"/>
            <a:ext cx="7476345" cy="5120317"/>
          </a:xfrm>
        </p:spPr>
      </p:pic>
      <p:sp>
        <p:nvSpPr>
          <p:cNvPr id="2" name="Title 1"/>
          <p:cNvSpPr>
            <a:spLocks noGrp="1"/>
          </p:cNvSpPr>
          <p:nvPr>
            <p:ph type="title"/>
          </p:nvPr>
        </p:nvSpPr>
        <p:spPr>
          <a:xfrm>
            <a:off x="0" y="0"/>
            <a:ext cx="9144000" cy="914401"/>
          </a:xfrm>
        </p:spPr>
        <p:txBody>
          <a:bodyPr>
            <a:noAutofit/>
          </a:bodyPr>
          <a:lstStyle/>
          <a:p>
            <a:pPr algn="ctr"/>
            <a:r>
              <a:rPr lang="en-US" sz="28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Industry 4.0 related research </a:t>
            </a:r>
            <a:r>
              <a:rPr lang="en-US" sz="3600" b="1" dirty="0" smtClean="0">
                <a:latin typeface="Times New Roman" panose="02020603050405020304" pitchFamily="18" charset="0"/>
                <a:cs typeface="Times New Roman" panose="02020603050405020304" pitchFamily="18" charset="0"/>
              </a:rPr>
              <a:t>streams</a:t>
            </a:r>
            <a:endParaRPr lang="en-US" sz="1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0" y="6119336"/>
            <a:ext cx="9144000" cy="738664"/>
          </a:xfrm>
          <a:prstGeom prst="rect">
            <a:avLst/>
          </a:prstGeom>
          <a:solidFill>
            <a:schemeClr val="accent4">
              <a:lumMod val="20000"/>
              <a:lumOff val="80000"/>
            </a:schemeClr>
          </a:solidFill>
        </p:spPr>
        <p:txBody>
          <a:bodyPr wrap="square" rtlCol="0">
            <a:spAutoFit/>
          </a:bodyPr>
          <a:lstStyle/>
          <a:p>
            <a:pPr marL="576263" indent="-576263" algn="just"/>
            <a:r>
              <a:rPr lang="en-US" sz="1400" dirty="0" smtClean="0"/>
              <a:t>Source: </a:t>
            </a:r>
            <a:r>
              <a:rPr lang="en-US" sz="1400" dirty="0" err="1" smtClean="0">
                <a:hlinkClick r:id="rId3"/>
              </a:rPr>
              <a:t>Brettel</a:t>
            </a:r>
            <a:r>
              <a:rPr lang="en-US" sz="1400" dirty="0" smtClean="0">
                <a:hlinkClick r:id="rId3"/>
              </a:rPr>
              <a:t>, M., </a:t>
            </a:r>
            <a:r>
              <a:rPr lang="en-US" sz="1400" dirty="0" err="1" smtClean="0">
                <a:hlinkClick r:id="rId3"/>
              </a:rPr>
              <a:t>Friederichsen</a:t>
            </a:r>
            <a:r>
              <a:rPr lang="en-US" sz="1400" dirty="0" smtClean="0">
                <a:hlinkClick r:id="rId3"/>
              </a:rPr>
              <a:t>, N., Keller, M., &amp; Rosenberg, M. (2014). How virtualization, decentralization and network building change the manufacturing landscape: An industry 4.0 perspective. International Journal of Mechanical, Industrial Science and Engineering, 8(1), 37-44.</a:t>
            </a:r>
            <a:endParaRPr lang="en-US" sz="1400" dirty="0"/>
          </a:p>
        </p:txBody>
      </p:sp>
      <p:sp>
        <p:nvSpPr>
          <p:cNvPr id="3" name="TextBox 2"/>
          <p:cNvSpPr txBox="1"/>
          <p:nvPr/>
        </p:nvSpPr>
        <p:spPr>
          <a:xfrm>
            <a:off x="485697" y="5763345"/>
            <a:ext cx="8186907"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The numbers underneath the topics illustrate the assigned </a:t>
            </a:r>
            <a:r>
              <a:rPr lang="en-US" dirty="0" smtClean="0">
                <a:latin typeface="Times New Roman" panose="02020603050405020304" pitchFamily="18" charset="0"/>
                <a:cs typeface="Times New Roman" panose="02020603050405020304" pitchFamily="18" charset="0"/>
              </a:rPr>
              <a:t>articles.</a:t>
            </a:r>
            <a:endParaRPr lang="en-US" dirty="0"/>
          </a:p>
        </p:txBody>
      </p:sp>
    </p:spTree>
    <p:extLst>
      <p:ext uri="{BB962C8B-B14F-4D97-AF65-F5344CB8AC3E}">
        <p14:creationId xmlns:p14="http://schemas.microsoft.com/office/powerpoint/2010/main" val="482982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750</TotalTime>
  <Words>874</Words>
  <Application>Microsoft Office PowerPoint</Application>
  <PresentationFormat>On-screen Show (4:3)</PresentationFormat>
  <Paragraphs>105</Paragraphs>
  <Slides>19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Office Theme</vt:lpstr>
      <vt:lpstr>Image</vt:lpstr>
      <vt:lpstr>PowerPoint Presentation</vt:lpstr>
      <vt:lpstr>PowerPoint Presentation</vt:lpstr>
      <vt:lpstr>  Major trends in industrial evolution</vt:lpstr>
      <vt:lpstr>The Impact of Information and Communication Technology</vt:lpstr>
      <vt:lpstr>PowerPoint Presentation</vt:lpstr>
      <vt:lpstr>Industry 4.0 Workgroups</vt:lpstr>
      <vt:lpstr>How German is industry 4.0?</vt:lpstr>
      <vt:lpstr>PowerPoint Presentation</vt:lpstr>
      <vt:lpstr> Industry 4.0 related research streams</vt:lpstr>
      <vt:lpstr>PowerPoint Presentation</vt:lpstr>
      <vt:lpstr>Today’s factory VS. Industry 4.0</vt:lpstr>
      <vt:lpstr>PowerPoint Presentation</vt:lpstr>
      <vt:lpstr>Industry 4.0 requires comprehensive digitization of the horizontal and vertical value chains</vt:lpstr>
      <vt:lpstr>Industry 4.0: Value Chain</vt:lpstr>
      <vt:lpstr>Results of a study on Industry 4.0 – Opportunities and Challenges of the Industrial Internet, based on a survey of 235 German industrial companies by the market research institution TNS Emnid. </vt:lpstr>
      <vt:lpstr>Source: Klaus Helmrich, Member of the Managing Board of Siemens AG, Hannover Messe 2015</vt:lpstr>
      <vt:lpstr>An example of use case in combining industry 4.0 with lean production</vt:lpstr>
      <vt:lpstr>PowerPoint Presentation</vt:lpstr>
      <vt:lpstr>What will come next?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Meysam Maleki</dc:creator>
  <cp:lastModifiedBy>user</cp:lastModifiedBy>
  <cp:revision>59</cp:revision>
  <dcterms:created xsi:type="dcterms:W3CDTF">2016-11-08T13:04:09Z</dcterms:created>
  <dcterms:modified xsi:type="dcterms:W3CDTF">2022-04-14T05:57:17Z</dcterms:modified>
</cp:coreProperties>
</file>